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ppt/changesInfos/changesInfo1.xml" ContentType="application/vnd.ms-powerpoint.changes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3" r:id="rId3"/>
    <p:sldId id="257" r:id="rId4"/>
    <p:sldId id="258" r:id="rId5"/>
    <p:sldId id="277" r:id="rId6"/>
    <p:sldId id="278" r:id="rId7"/>
    <p:sldId id="268" r:id="rId8"/>
    <p:sldId id="269" r:id="rId9"/>
    <p:sldId id="271" r:id="rId10"/>
    <p:sldId id="275" r:id="rId11"/>
    <p:sldId id="274" r:id="rId12"/>
    <p:sldId id="260" r:id="rId13"/>
    <p:sldId id="259" r:id="rId14"/>
    <p:sldId id="272" r:id="rId15"/>
    <p:sldId id="266" r:id="rId16"/>
    <p:sldId id="263" r:id="rId17"/>
    <p:sldId id="264" r:id="rId18"/>
    <p:sldId id="267" r:id="rId19"/>
    <p:sldId id="265" r:id="rId20"/>
    <p:sldId id="276" r:id="rId21"/>
    <p:sldId id="261"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5F2BB-0A8F-498E-85F8-B5B5581706BB}" v="845" dt="2025-04-16T02:47:38.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3" d="100"/>
          <a:sy n="83" d="100"/>
        </p:scale>
        <p:origin x="643"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Ellis" userId="0fa5d4f604787b55" providerId="LiveId" clId="{EFF5F2BB-0A8F-498E-85F8-B5B5581706BB}"/>
    <pc:docChg chg="undo custSel addSld delSld modSld sldOrd">
      <pc:chgData name="Alan Ellis" userId="0fa5d4f604787b55" providerId="LiveId" clId="{EFF5F2BB-0A8F-498E-85F8-B5B5581706BB}" dt="2025-04-16T02:48:45.865" v="2490" actId="26606"/>
      <pc:docMkLst>
        <pc:docMk/>
      </pc:docMkLst>
      <pc:sldChg chg="addSp delSp modSp mod">
        <pc:chgData name="Alan Ellis" userId="0fa5d4f604787b55" providerId="LiveId" clId="{EFF5F2BB-0A8F-498E-85F8-B5B5581706BB}" dt="2025-04-14T02:47:34.212" v="1300" actId="207"/>
        <pc:sldMkLst>
          <pc:docMk/>
          <pc:sldMk cId="321383172" sldId="256"/>
        </pc:sldMkLst>
        <pc:spChg chg="mod">
          <ac:chgData name="Alan Ellis" userId="0fa5d4f604787b55" providerId="LiveId" clId="{EFF5F2BB-0A8F-498E-85F8-B5B5581706BB}" dt="2025-04-14T02:47:34.212" v="1300" actId="207"/>
          <ac:spMkLst>
            <pc:docMk/>
            <pc:sldMk cId="321383172" sldId="256"/>
            <ac:spMk id="2" creationId="{1104FDE9-2ABE-D841-ABF4-6742D492A470}"/>
          </ac:spMkLst>
        </pc:spChg>
        <pc:spChg chg="mod">
          <ac:chgData name="Alan Ellis" userId="0fa5d4f604787b55" providerId="LiveId" clId="{EFF5F2BB-0A8F-498E-85F8-B5B5581706BB}" dt="2025-04-14T02:45:58.788" v="1287" actId="26606"/>
          <ac:spMkLst>
            <pc:docMk/>
            <pc:sldMk cId="321383172" sldId="256"/>
            <ac:spMk id="3" creationId="{4FC64E43-F373-0A14-B262-BD145D11ADD6}"/>
          </ac:spMkLst>
        </pc:spChg>
        <pc:picChg chg="mod ord">
          <ac:chgData name="Alan Ellis" userId="0fa5d4f604787b55" providerId="LiveId" clId="{EFF5F2BB-0A8F-498E-85F8-B5B5581706BB}" dt="2025-04-14T02:45:58.788" v="1287" actId="26606"/>
          <ac:picMkLst>
            <pc:docMk/>
            <pc:sldMk cId="321383172" sldId="256"/>
            <ac:picMk id="7" creationId="{D161DC1E-FD09-4448-5559-69D803F3BDA3}"/>
          </ac:picMkLst>
        </pc:picChg>
      </pc:sldChg>
      <pc:sldChg chg="modSp mod modAnim">
        <pc:chgData name="Alan Ellis" userId="0fa5d4f604787b55" providerId="LiveId" clId="{EFF5F2BB-0A8F-498E-85F8-B5B5581706BB}" dt="2025-04-15T03:54:15.262" v="2063"/>
        <pc:sldMkLst>
          <pc:docMk/>
          <pc:sldMk cId="1904533387" sldId="257"/>
        </pc:sldMkLst>
        <pc:spChg chg="mod">
          <ac:chgData name="Alan Ellis" userId="0fa5d4f604787b55" providerId="LiveId" clId="{EFF5F2BB-0A8F-498E-85F8-B5B5581706BB}" dt="2025-04-15T03:52:30.629" v="2060" actId="2710"/>
          <ac:spMkLst>
            <pc:docMk/>
            <pc:sldMk cId="1904533387" sldId="257"/>
            <ac:spMk id="3" creationId="{6AF0A889-E11B-CE37-2112-7AB77BB5C255}"/>
          </ac:spMkLst>
        </pc:spChg>
      </pc:sldChg>
      <pc:sldChg chg="modSp modAnim">
        <pc:chgData name="Alan Ellis" userId="0fa5d4f604787b55" providerId="LiveId" clId="{EFF5F2BB-0A8F-498E-85F8-B5B5581706BB}" dt="2025-04-15T03:28:09.382" v="1495" actId="20577"/>
        <pc:sldMkLst>
          <pc:docMk/>
          <pc:sldMk cId="3682134031" sldId="258"/>
        </pc:sldMkLst>
        <pc:spChg chg="mod">
          <ac:chgData name="Alan Ellis" userId="0fa5d4f604787b55" providerId="LiveId" clId="{EFF5F2BB-0A8F-498E-85F8-B5B5581706BB}" dt="2025-04-15T03:28:09.382" v="1495" actId="20577"/>
          <ac:spMkLst>
            <pc:docMk/>
            <pc:sldMk cId="3682134031" sldId="258"/>
            <ac:spMk id="3" creationId="{DB4D99A3-1111-F853-6491-7EED4C61E937}"/>
          </ac:spMkLst>
        </pc:spChg>
      </pc:sldChg>
      <pc:sldChg chg="modSp mod ord modShow">
        <pc:chgData name="Alan Ellis" userId="0fa5d4f604787b55" providerId="LiveId" clId="{EFF5F2BB-0A8F-498E-85F8-B5B5581706BB}" dt="2025-04-16T02:18:05.827" v="2405" actId="207"/>
        <pc:sldMkLst>
          <pc:docMk/>
          <pc:sldMk cId="3451115549" sldId="259"/>
        </pc:sldMkLst>
        <pc:spChg chg="mod">
          <ac:chgData name="Alan Ellis" userId="0fa5d4f604787b55" providerId="LiveId" clId="{EFF5F2BB-0A8F-498E-85F8-B5B5581706BB}" dt="2025-04-16T02:17:20.057" v="2366" actId="207"/>
          <ac:spMkLst>
            <pc:docMk/>
            <pc:sldMk cId="3451115549" sldId="259"/>
            <ac:spMk id="2" creationId="{5B781D21-4E50-2B00-ECA5-996E54FE9E88}"/>
          </ac:spMkLst>
        </pc:spChg>
        <pc:spChg chg="mod">
          <ac:chgData name="Alan Ellis" userId="0fa5d4f604787b55" providerId="LiveId" clId="{EFF5F2BB-0A8F-498E-85F8-B5B5581706BB}" dt="2025-04-16T02:18:05.827" v="2405" actId="207"/>
          <ac:spMkLst>
            <pc:docMk/>
            <pc:sldMk cId="3451115549" sldId="259"/>
            <ac:spMk id="3" creationId="{EF2B9119-123E-F12C-E1C1-4077E368895C}"/>
          </ac:spMkLst>
        </pc:spChg>
      </pc:sldChg>
      <pc:sldChg chg="addSp delSp modSp mod setBg modAnim">
        <pc:chgData name="Alan Ellis" userId="0fa5d4f604787b55" providerId="LiveId" clId="{EFF5F2BB-0A8F-498E-85F8-B5B5581706BB}" dt="2025-04-16T02:48:45.865" v="2490" actId="26606"/>
        <pc:sldMkLst>
          <pc:docMk/>
          <pc:sldMk cId="3182193492" sldId="260"/>
        </pc:sldMkLst>
        <pc:spChg chg="mod">
          <ac:chgData name="Alan Ellis" userId="0fa5d4f604787b55" providerId="LiveId" clId="{EFF5F2BB-0A8F-498E-85F8-B5B5581706BB}" dt="2025-04-16T02:48:45.865" v="2490" actId="26606"/>
          <ac:spMkLst>
            <pc:docMk/>
            <pc:sldMk cId="3182193492" sldId="260"/>
            <ac:spMk id="2" creationId="{9839A5B2-6F46-3092-679D-E4861BC95093}"/>
          </ac:spMkLst>
        </pc:spChg>
        <pc:spChg chg="mod">
          <ac:chgData name="Alan Ellis" userId="0fa5d4f604787b55" providerId="LiveId" clId="{EFF5F2BB-0A8F-498E-85F8-B5B5581706BB}" dt="2025-04-16T02:48:45.865" v="2490" actId="26606"/>
          <ac:spMkLst>
            <pc:docMk/>
            <pc:sldMk cId="3182193492" sldId="260"/>
            <ac:spMk id="3" creationId="{11F469D8-9654-64FD-F8C2-22EB92A040BB}"/>
          </ac:spMkLst>
        </pc:spChg>
        <pc:spChg chg="add mod">
          <ac:chgData name="Alan Ellis" userId="0fa5d4f604787b55" providerId="LiveId" clId="{EFF5F2BB-0A8F-498E-85F8-B5B5581706BB}" dt="2025-04-16T02:48:45.865" v="2490" actId="26606"/>
          <ac:spMkLst>
            <pc:docMk/>
            <pc:sldMk cId="3182193492" sldId="260"/>
            <ac:spMk id="6" creationId="{FAB38368-198B-CFB1-DF2E-B2D453FB3FCE}"/>
          </ac:spMkLst>
        </pc:spChg>
        <pc:spChg chg="add del">
          <ac:chgData name="Alan Ellis" userId="0fa5d4f604787b55" providerId="LiveId" clId="{EFF5F2BB-0A8F-498E-85F8-B5B5581706BB}" dt="2025-04-16T02:48:36.326" v="2488" actId="26606"/>
          <ac:spMkLst>
            <pc:docMk/>
            <pc:sldMk cId="3182193492" sldId="260"/>
            <ac:spMk id="15" creationId="{3F088236-D655-4F88-B238-E16762358025}"/>
          </ac:spMkLst>
        </pc:spChg>
        <pc:spChg chg="add del">
          <ac:chgData name="Alan Ellis" userId="0fa5d4f604787b55" providerId="LiveId" clId="{EFF5F2BB-0A8F-498E-85F8-B5B5581706BB}" dt="2025-04-16T02:48:36.326" v="2488" actId="26606"/>
          <ac:spMkLst>
            <pc:docMk/>
            <pc:sldMk cId="3182193492" sldId="260"/>
            <ac:spMk id="17" creationId="{3DAC0C92-199E-475C-9390-119A9B027276}"/>
          </ac:spMkLst>
        </pc:spChg>
        <pc:spChg chg="add del">
          <ac:chgData name="Alan Ellis" userId="0fa5d4f604787b55" providerId="LiveId" clId="{EFF5F2BB-0A8F-498E-85F8-B5B5581706BB}" dt="2025-04-16T02:48:36.326" v="2488" actId="26606"/>
          <ac:spMkLst>
            <pc:docMk/>
            <pc:sldMk cId="3182193492" sldId="260"/>
            <ac:spMk id="19" creationId="{C4CFB339-0ED8-4FE2-9EF1-6D1375B8499B}"/>
          </ac:spMkLst>
        </pc:spChg>
        <pc:spChg chg="add del">
          <ac:chgData name="Alan Ellis" userId="0fa5d4f604787b55" providerId="LiveId" clId="{EFF5F2BB-0A8F-498E-85F8-B5B5581706BB}" dt="2025-04-16T02:48:36.326" v="2488" actId="26606"/>
          <ac:spMkLst>
            <pc:docMk/>
            <pc:sldMk cId="3182193492" sldId="260"/>
            <ac:spMk id="21" creationId="{31896C80-2069-4431-9C19-83B913734490}"/>
          </ac:spMkLst>
        </pc:spChg>
        <pc:spChg chg="add del">
          <ac:chgData name="Alan Ellis" userId="0fa5d4f604787b55" providerId="LiveId" clId="{EFF5F2BB-0A8F-498E-85F8-B5B5581706BB}" dt="2025-04-16T02:48:36.326" v="2488" actId="26606"/>
          <ac:spMkLst>
            <pc:docMk/>
            <pc:sldMk cId="3182193492" sldId="260"/>
            <ac:spMk id="23" creationId="{BF120A21-0841-4823-B0C4-28AEBCEF9B78}"/>
          </ac:spMkLst>
        </pc:spChg>
        <pc:spChg chg="add del">
          <ac:chgData name="Alan Ellis" userId="0fa5d4f604787b55" providerId="LiveId" clId="{EFF5F2BB-0A8F-498E-85F8-B5B5581706BB}" dt="2025-04-16T02:48:36.326" v="2488" actId="26606"/>
          <ac:spMkLst>
            <pc:docMk/>
            <pc:sldMk cId="3182193492" sldId="260"/>
            <ac:spMk id="25" creationId="{DBB05BAE-BBD3-4289-899F-A6851503C6B0}"/>
          </ac:spMkLst>
        </pc:spChg>
        <pc:spChg chg="add del">
          <ac:chgData name="Alan Ellis" userId="0fa5d4f604787b55" providerId="LiveId" clId="{EFF5F2BB-0A8F-498E-85F8-B5B5581706BB}" dt="2025-04-16T02:48:36.326" v="2488" actId="26606"/>
          <ac:spMkLst>
            <pc:docMk/>
            <pc:sldMk cId="3182193492" sldId="260"/>
            <ac:spMk id="27" creationId="{9874D11C-36F5-4BBE-A490-019A54E953B0}"/>
          </ac:spMkLst>
        </pc:spChg>
        <pc:spChg chg="add del">
          <ac:chgData name="Alan Ellis" userId="0fa5d4f604787b55" providerId="LiveId" clId="{EFF5F2BB-0A8F-498E-85F8-B5B5581706BB}" dt="2025-04-16T02:48:45.865" v="2490" actId="26606"/>
          <ac:spMkLst>
            <pc:docMk/>
            <pc:sldMk cId="3182193492" sldId="260"/>
            <ac:spMk id="29" creationId="{3BCB5F6A-9EB0-40B0-9D13-3023E9A20508}"/>
          </ac:spMkLst>
        </pc:spChg>
        <pc:picChg chg="add mod">
          <ac:chgData name="Alan Ellis" userId="0fa5d4f604787b55" providerId="LiveId" clId="{EFF5F2BB-0A8F-498E-85F8-B5B5581706BB}" dt="2025-04-16T02:48:45.865" v="2490" actId="26606"/>
          <ac:picMkLst>
            <pc:docMk/>
            <pc:sldMk cId="3182193492" sldId="260"/>
            <ac:picMk id="5" creationId="{71CC9E5C-636E-8D5B-B7AA-AB7A110D1782}"/>
          </ac:picMkLst>
        </pc:picChg>
      </pc:sldChg>
      <pc:sldChg chg="modSp mod">
        <pc:chgData name="Alan Ellis" userId="0fa5d4f604787b55" providerId="LiveId" clId="{EFF5F2BB-0A8F-498E-85F8-B5B5581706BB}" dt="2025-04-13T19:44:05.582" v="80" actId="20577"/>
        <pc:sldMkLst>
          <pc:docMk/>
          <pc:sldMk cId="3342243711" sldId="263"/>
        </pc:sldMkLst>
        <pc:spChg chg="mod">
          <ac:chgData name="Alan Ellis" userId="0fa5d4f604787b55" providerId="LiveId" clId="{EFF5F2BB-0A8F-498E-85F8-B5B5581706BB}" dt="2025-04-13T19:44:05.582" v="80" actId="20577"/>
          <ac:spMkLst>
            <pc:docMk/>
            <pc:sldMk cId="3342243711" sldId="263"/>
            <ac:spMk id="2" creationId="{A5083D35-C0AB-D769-293C-2801216B4021}"/>
          </ac:spMkLst>
        </pc:spChg>
      </pc:sldChg>
      <pc:sldChg chg="modTransition modAnim">
        <pc:chgData name="Alan Ellis" userId="0fa5d4f604787b55" providerId="LiveId" clId="{EFF5F2BB-0A8F-498E-85F8-B5B5581706BB}" dt="2025-04-13T19:45:18.162" v="86"/>
        <pc:sldMkLst>
          <pc:docMk/>
          <pc:sldMk cId="1986759301" sldId="264"/>
        </pc:sldMkLst>
      </pc:sldChg>
      <pc:sldChg chg="modSp mod">
        <pc:chgData name="Alan Ellis" userId="0fa5d4f604787b55" providerId="LiveId" clId="{EFF5F2BB-0A8F-498E-85F8-B5B5581706BB}" dt="2025-04-14T02:36:07.574" v="1260" actId="20577"/>
        <pc:sldMkLst>
          <pc:docMk/>
          <pc:sldMk cId="2506130690" sldId="266"/>
        </pc:sldMkLst>
        <pc:spChg chg="mod">
          <ac:chgData name="Alan Ellis" userId="0fa5d4f604787b55" providerId="LiveId" clId="{EFF5F2BB-0A8F-498E-85F8-B5B5581706BB}" dt="2025-04-14T02:36:07.574" v="1260" actId="20577"/>
          <ac:spMkLst>
            <pc:docMk/>
            <pc:sldMk cId="2506130690" sldId="266"/>
            <ac:spMk id="3" creationId="{5B23DFD0-02BC-F8C3-3DB4-8B320662E13D}"/>
          </ac:spMkLst>
        </pc:spChg>
      </pc:sldChg>
      <pc:sldChg chg="modSp mod">
        <pc:chgData name="Alan Ellis" userId="0fa5d4f604787b55" providerId="LiveId" clId="{EFF5F2BB-0A8F-498E-85F8-B5B5581706BB}" dt="2025-04-14T02:32:35.638" v="1220" actId="15"/>
        <pc:sldMkLst>
          <pc:docMk/>
          <pc:sldMk cId="1490972999" sldId="268"/>
        </pc:sldMkLst>
        <pc:spChg chg="mod">
          <ac:chgData name="Alan Ellis" userId="0fa5d4f604787b55" providerId="LiveId" clId="{EFF5F2BB-0A8F-498E-85F8-B5B5581706BB}" dt="2025-04-14T02:32:35.638" v="1220" actId="15"/>
          <ac:spMkLst>
            <pc:docMk/>
            <pc:sldMk cId="1490972999" sldId="268"/>
            <ac:spMk id="3" creationId="{F7B23495-D10C-3EDE-D153-8637DE59A6CF}"/>
          </ac:spMkLst>
        </pc:spChg>
      </pc:sldChg>
      <pc:sldChg chg="modSp mod">
        <pc:chgData name="Alan Ellis" userId="0fa5d4f604787b55" providerId="LiveId" clId="{EFF5F2BB-0A8F-498E-85F8-B5B5581706BB}" dt="2025-04-13T17:47:20.012" v="28" actId="207"/>
        <pc:sldMkLst>
          <pc:docMk/>
          <pc:sldMk cId="1315524888" sldId="273"/>
        </pc:sldMkLst>
        <pc:spChg chg="mod">
          <ac:chgData name="Alan Ellis" userId="0fa5d4f604787b55" providerId="LiveId" clId="{EFF5F2BB-0A8F-498E-85F8-B5B5581706BB}" dt="2025-04-13T17:47:20.012" v="28" actId="207"/>
          <ac:spMkLst>
            <pc:docMk/>
            <pc:sldMk cId="1315524888" sldId="273"/>
            <ac:spMk id="3" creationId="{0E41DD5A-F51F-29D6-E4D4-49511FD10C3D}"/>
          </ac:spMkLst>
        </pc:spChg>
      </pc:sldChg>
      <pc:sldChg chg="modSp mod">
        <pc:chgData name="Alan Ellis" userId="0fa5d4f604787b55" providerId="LiveId" clId="{EFF5F2BB-0A8F-498E-85F8-B5B5581706BB}" dt="2025-04-16T02:15:08.759" v="2365" actId="20577"/>
        <pc:sldMkLst>
          <pc:docMk/>
          <pc:sldMk cId="1504963067" sldId="274"/>
        </pc:sldMkLst>
        <pc:spChg chg="mod">
          <ac:chgData name="Alan Ellis" userId="0fa5d4f604787b55" providerId="LiveId" clId="{EFF5F2BB-0A8F-498E-85F8-B5B5581706BB}" dt="2025-04-16T02:15:08.759" v="2365" actId="20577"/>
          <ac:spMkLst>
            <pc:docMk/>
            <pc:sldMk cId="1504963067" sldId="274"/>
            <ac:spMk id="3" creationId="{23F9DA71-33B8-34F9-A897-5C3B38A86718}"/>
          </ac:spMkLst>
        </pc:spChg>
      </pc:sldChg>
      <pc:sldChg chg="addSp delSp modSp new mod">
        <pc:chgData name="Alan Ellis" userId="0fa5d4f604787b55" providerId="LiveId" clId="{EFF5F2BB-0A8F-498E-85F8-B5B5581706BB}" dt="2025-04-16T02:46:41.680" v="2479" actId="207"/>
        <pc:sldMkLst>
          <pc:docMk/>
          <pc:sldMk cId="1012650022" sldId="275"/>
        </pc:sldMkLst>
        <pc:spChg chg="mod">
          <ac:chgData name="Alan Ellis" userId="0fa5d4f604787b55" providerId="LiveId" clId="{EFF5F2BB-0A8F-498E-85F8-B5B5581706BB}" dt="2025-04-16T02:46:41.680" v="2479" actId="207"/>
          <ac:spMkLst>
            <pc:docMk/>
            <pc:sldMk cId="1012650022" sldId="275"/>
            <ac:spMk id="2" creationId="{E6C82903-C9AA-6C38-92D8-ACB8487D239E}"/>
          </ac:spMkLst>
        </pc:spChg>
        <pc:picChg chg="add mod">
          <ac:chgData name="Alan Ellis" userId="0fa5d4f604787b55" providerId="LiveId" clId="{EFF5F2BB-0A8F-498E-85F8-B5B5581706BB}" dt="2025-04-13T19:39:31.435" v="78" actId="14100"/>
          <ac:picMkLst>
            <pc:docMk/>
            <pc:sldMk cId="1012650022" sldId="275"/>
            <ac:picMk id="5" creationId="{AB6106D2-019D-A4E1-A2AA-D207AB78F080}"/>
          </ac:picMkLst>
        </pc:picChg>
      </pc:sldChg>
      <pc:sldChg chg="addSp modSp new mod">
        <pc:chgData name="Alan Ellis" userId="0fa5d4f604787b55" providerId="LiveId" clId="{EFF5F2BB-0A8F-498E-85F8-B5B5581706BB}" dt="2025-04-13T20:03:55.565" v="515" actId="20577"/>
        <pc:sldMkLst>
          <pc:docMk/>
          <pc:sldMk cId="113627974" sldId="276"/>
        </pc:sldMkLst>
        <pc:spChg chg="mod">
          <ac:chgData name="Alan Ellis" userId="0fa5d4f604787b55" providerId="LiveId" clId="{EFF5F2BB-0A8F-498E-85F8-B5B5581706BB}" dt="2025-04-13T19:55:24.477" v="311" actId="207"/>
          <ac:spMkLst>
            <pc:docMk/>
            <pc:sldMk cId="113627974" sldId="276"/>
            <ac:spMk id="2" creationId="{68B48295-88AD-3CA6-7EC4-B31118EA3910}"/>
          </ac:spMkLst>
        </pc:spChg>
        <pc:spChg chg="mod">
          <ac:chgData name="Alan Ellis" userId="0fa5d4f604787b55" providerId="LiveId" clId="{EFF5F2BB-0A8F-498E-85F8-B5B5581706BB}" dt="2025-04-13T20:03:55.565" v="515" actId="20577"/>
          <ac:spMkLst>
            <pc:docMk/>
            <pc:sldMk cId="113627974" sldId="276"/>
            <ac:spMk id="3" creationId="{FA3E9108-B05C-F047-DDD3-CB980B480056}"/>
          </ac:spMkLst>
        </pc:spChg>
        <pc:picChg chg="add mod">
          <ac:chgData name="Alan Ellis" userId="0fa5d4f604787b55" providerId="LiveId" clId="{EFF5F2BB-0A8F-498E-85F8-B5B5581706BB}" dt="2025-04-13T19:56:41.003" v="318" actId="14100"/>
          <ac:picMkLst>
            <pc:docMk/>
            <pc:sldMk cId="113627974" sldId="276"/>
            <ac:picMk id="5" creationId="{CB1185D2-95C8-3A82-3AC5-FA75DF3ECC77}"/>
          </ac:picMkLst>
        </pc:picChg>
      </pc:sldChg>
      <pc:sldChg chg="addSp delSp modSp new mod setBg">
        <pc:chgData name="Alan Ellis" userId="0fa5d4f604787b55" providerId="LiveId" clId="{EFF5F2BB-0A8F-498E-85F8-B5B5581706BB}" dt="2025-04-16T02:23:07.733" v="2478" actId="20577"/>
        <pc:sldMkLst>
          <pc:docMk/>
          <pc:sldMk cId="2563925950" sldId="277"/>
        </pc:sldMkLst>
        <pc:spChg chg="mod">
          <ac:chgData name="Alan Ellis" userId="0fa5d4f604787b55" providerId="LiveId" clId="{EFF5F2BB-0A8F-498E-85F8-B5B5581706BB}" dt="2025-04-14T01:34:44.502" v="807" actId="207"/>
          <ac:spMkLst>
            <pc:docMk/>
            <pc:sldMk cId="2563925950" sldId="277"/>
            <ac:spMk id="2" creationId="{83026C4F-2907-10E4-14F7-0EF8360AC8FD}"/>
          </ac:spMkLst>
        </pc:spChg>
        <pc:spChg chg="add mod">
          <ac:chgData name="Alan Ellis" userId="0fa5d4f604787b55" providerId="LiveId" clId="{EFF5F2BB-0A8F-498E-85F8-B5B5581706BB}" dt="2025-04-16T02:23:07.733" v="2478" actId="20577"/>
          <ac:spMkLst>
            <pc:docMk/>
            <pc:sldMk cId="2563925950" sldId="277"/>
            <ac:spMk id="9" creationId="{51F889C6-C35F-A20D-850A-1BB0B9CC0AF5}"/>
          </ac:spMkLst>
        </pc:spChg>
        <pc:spChg chg="add">
          <ac:chgData name="Alan Ellis" userId="0fa5d4f604787b55" providerId="LiveId" clId="{EFF5F2BB-0A8F-498E-85F8-B5B5581706BB}" dt="2025-04-14T01:29:09.903" v="559" actId="26606"/>
          <ac:spMkLst>
            <pc:docMk/>
            <pc:sldMk cId="2563925950" sldId="277"/>
            <ac:spMk id="12" creationId="{3BCB5F6A-9EB0-40B0-9D13-3023E9A20508}"/>
          </ac:spMkLst>
        </pc:spChg>
        <pc:picChg chg="add mod">
          <ac:chgData name="Alan Ellis" userId="0fa5d4f604787b55" providerId="LiveId" clId="{EFF5F2BB-0A8F-498E-85F8-B5B5581706BB}" dt="2025-04-14T01:29:09.903" v="559" actId="26606"/>
          <ac:picMkLst>
            <pc:docMk/>
            <pc:sldMk cId="2563925950" sldId="277"/>
            <ac:picMk id="5" creationId="{C14EBBFD-B737-5D89-27CE-B1AA92B1B36D}"/>
          </ac:picMkLst>
        </pc:picChg>
      </pc:sldChg>
      <pc:sldChg chg="addSp delSp modSp new mod setBg">
        <pc:chgData name="Alan Ellis" userId="0fa5d4f604787b55" providerId="LiveId" clId="{EFF5F2BB-0A8F-498E-85F8-B5B5581706BB}" dt="2025-04-14T01:47:14.297" v="1041" actId="20577"/>
        <pc:sldMkLst>
          <pc:docMk/>
          <pc:sldMk cId="201682379" sldId="278"/>
        </pc:sldMkLst>
        <pc:spChg chg="mod">
          <ac:chgData name="Alan Ellis" userId="0fa5d4f604787b55" providerId="LiveId" clId="{EFF5F2BB-0A8F-498E-85F8-B5B5581706BB}" dt="2025-04-14T01:47:14.297" v="1041" actId="20577"/>
          <ac:spMkLst>
            <pc:docMk/>
            <pc:sldMk cId="201682379" sldId="278"/>
            <ac:spMk id="2" creationId="{A167F9F2-C6F8-7153-C918-9E47BC8F3919}"/>
          </ac:spMkLst>
        </pc:spChg>
        <pc:spChg chg="add mod">
          <ac:chgData name="Alan Ellis" userId="0fa5d4f604787b55" providerId="LiveId" clId="{EFF5F2BB-0A8F-498E-85F8-B5B5581706BB}" dt="2025-04-14T01:37:39.837" v="846" actId="26606"/>
          <ac:spMkLst>
            <pc:docMk/>
            <pc:sldMk cId="201682379" sldId="278"/>
            <ac:spMk id="6" creationId="{E1537052-9EA5-85B0-EDDD-A23DED45AF79}"/>
          </ac:spMkLst>
        </pc:spChg>
        <pc:spChg chg="add mod">
          <ac:chgData name="Alan Ellis" userId="0fa5d4f604787b55" providerId="LiveId" clId="{EFF5F2BB-0A8F-498E-85F8-B5B5581706BB}" dt="2025-04-14T01:42:27.036" v="1025" actId="255"/>
          <ac:spMkLst>
            <pc:docMk/>
            <pc:sldMk cId="201682379" sldId="278"/>
            <ac:spMk id="10" creationId="{68751E07-6010-556C-2561-DD1B353AF152}"/>
          </ac:spMkLst>
        </pc:spChg>
        <pc:spChg chg="add">
          <ac:chgData name="Alan Ellis" userId="0fa5d4f604787b55" providerId="LiveId" clId="{EFF5F2BB-0A8F-498E-85F8-B5B5581706BB}" dt="2025-04-14T01:37:39.837" v="846" actId="26606"/>
          <ac:spMkLst>
            <pc:docMk/>
            <pc:sldMk cId="201682379" sldId="278"/>
            <ac:spMk id="13" creationId="{A65AC7D1-EAA9-48F5-B509-60A7F50BF703}"/>
          </ac:spMkLst>
        </pc:spChg>
        <pc:spChg chg="add">
          <ac:chgData name="Alan Ellis" userId="0fa5d4f604787b55" providerId="LiveId" clId="{EFF5F2BB-0A8F-498E-85F8-B5B5581706BB}" dt="2025-04-14T01:37:39.837" v="846" actId="26606"/>
          <ac:spMkLst>
            <pc:docMk/>
            <pc:sldMk cId="201682379" sldId="278"/>
            <ac:spMk id="21" creationId="{7E018740-5C2B-4A41-AC1A-7E68D1EC1954}"/>
          </ac:spMkLst>
        </pc:spChg>
        <pc:spChg chg="add">
          <ac:chgData name="Alan Ellis" userId="0fa5d4f604787b55" providerId="LiveId" clId="{EFF5F2BB-0A8F-498E-85F8-B5B5581706BB}" dt="2025-04-14T01:37:39.837" v="846" actId="26606"/>
          <ac:spMkLst>
            <pc:docMk/>
            <pc:sldMk cId="201682379" sldId="278"/>
            <ac:spMk id="23" creationId="{166F75A4-C475-4941-8EE2-B80A06A2C1BB}"/>
          </ac:spMkLst>
        </pc:spChg>
        <pc:spChg chg="add">
          <ac:chgData name="Alan Ellis" userId="0fa5d4f604787b55" providerId="LiveId" clId="{EFF5F2BB-0A8F-498E-85F8-B5B5581706BB}" dt="2025-04-14T01:37:39.837" v="846" actId="26606"/>
          <ac:spMkLst>
            <pc:docMk/>
            <pc:sldMk cId="201682379" sldId="278"/>
            <ac:spMk id="25" creationId="{A032553A-72E8-4B0D-8405-FF9771C9AF05}"/>
          </ac:spMkLst>
        </pc:spChg>
        <pc:spChg chg="add">
          <ac:chgData name="Alan Ellis" userId="0fa5d4f604787b55" providerId="LiveId" clId="{EFF5F2BB-0A8F-498E-85F8-B5B5581706BB}" dt="2025-04-14T01:37:39.837" v="846" actId="26606"/>
          <ac:spMkLst>
            <pc:docMk/>
            <pc:sldMk cId="201682379" sldId="278"/>
            <ac:spMk id="27" creationId="{765800AC-C3B9-498E-87BC-29FAE4C76B21}"/>
          </ac:spMkLst>
        </pc:spChg>
        <pc:spChg chg="add">
          <ac:chgData name="Alan Ellis" userId="0fa5d4f604787b55" providerId="LiveId" clId="{EFF5F2BB-0A8F-498E-85F8-B5B5581706BB}" dt="2025-04-14T01:37:39.837" v="846" actId="26606"/>
          <ac:spMkLst>
            <pc:docMk/>
            <pc:sldMk cId="201682379" sldId="278"/>
            <ac:spMk id="29" creationId="{1F9D6ACB-2FF4-49F9-978A-E0D5327FC635}"/>
          </ac:spMkLst>
        </pc:spChg>
        <pc:spChg chg="add">
          <ac:chgData name="Alan Ellis" userId="0fa5d4f604787b55" providerId="LiveId" clId="{EFF5F2BB-0A8F-498E-85F8-B5B5581706BB}" dt="2025-04-14T01:37:39.837" v="846" actId="26606"/>
          <ac:spMkLst>
            <pc:docMk/>
            <pc:sldMk cId="201682379" sldId="278"/>
            <ac:spMk id="31" creationId="{A5EC319D-0FEA-4B95-A3EA-01E35672C95B}"/>
          </ac:spMkLst>
        </pc:spChg>
        <pc:picChg chg="add mod">
          <ac:chgData name="Alan Ellis" userId="0fa5d4f604787b55" providerId="LiveId" clId="{EFF5F2BB-0A8F-498E-85F8-B5B5581706BB}" dt="2025-04-14T01:37:34.777" v="845" actId="962"/>
          <ac:picMkLst>
            <pc:docMk/>
            <pc:sldMk cId="201682379" sldId="278"/>
            <ac:picMk id="5" creationId="{5EC85BE4-4EFE-39C2-761D-BD3CEE056C7C}"/>
          </ac:picMkLst>
        </pc:picChg>
      </pc:sldChg>
      <pc:sldChg chg="new del">
        <pc:chgData name="Alan Ellis" userId="0fa5d4f604787b55" providerId="LiveId" clId="{EFF5F2BB-0A8F-498E-85F8-B5B5581706BB}" dt="2025-04-14T01:51:45.331" v="1056" actId="2696"/>
        <pc:sldMkLst>
          <pc:docMk/>
          <pc:sldMk cId="184168817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8A42E-534D-4EB8-9B24-013B73DADA0B}"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F08A4-83B5-4AF8-B7FD-F05DF4F66EA5}" type="slidenum">
              <a:rPr lang="en-US" smtClean="0"/>
              <a:t>‹#›</a:t>
            </a:fld>
            <a:endParaRPr lang="en-US"/>
          </a:p>
        </p:txBody>
      </p:sp>
    </p:spTree>
    <p:extLst>
      <p:ext uri="{BB962C8B-B14F-4D97-AF65-F5344CB8AC3E}">
        <p14:creationId xmlns:p14="http://schemas.microsoft.com/office/powerpoint/2010/main" val="411312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2336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18980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210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113056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750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356854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1315363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11665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17706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B304-827F-46CB-9E9A-56B6956CF15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362568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6EB304-827F-46CB-9E9A-56B6956CF157}"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31950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6EB304-827F-46CB-9E9A-56B6956CF157}"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185323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6EB304-827F-46CB-9E9A-56B6956CF157}"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47648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EB304-827F-46CB-9E9A-56B6956CF157}"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63215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EB304-827F-46CB-9E9A-56B6956CF157}"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213470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EB304-827F-46CB-9E9A-56B6956CF157}"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64ABB-4FF1-4892-8E2B-48529E952D57}" type="slidenum">
              <a:rPr lang="en-US" smtClean="0"/>
              <a:t>‹#›</a:t>
            </a:fld>
            <a:endParaRPr lang="en-US"/>
          </a:p>
        </p:txBody>
      </p:sp>
    </p:spTree>
    <p:extLst>
      <p:ext uri="{BB962C8B-B14F-4D97-AF65-F5344CB8AC3E}">
        <p14:creationId xmlns:p14="http://schemas.microsoft.com/office/powerpoint/2010/main" val="240810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6EB304-827F-46CB-9E9A-56B6956CF157}" type="datetimeFigureOut">
              <a:rPr lang="en-US" smtClean="0"/>
              <a:t>4/24/2025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664ABB-4FF1-4892-8E2B-48529E952D57}" type="slidenum">
              <a:rPr lang="en-US" smtClean="0"/>
              <a:t>‹#›</a:t>
            </a:fld>
            <a:endParaRPr lang="en-US"/>
          </a:p>
        </p:txBody>
      </p:sp>
    </p:spTree>
    <p:extLst>
      <p:ext uri="{BB962C8B-B14F-4D97-AF65-F5344CB8AC3E}">
        <p14:creationId xmlns:p14="http://schemas.microsoft.com/office/powerpoint/2010/main" val="1547734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to.wuestenigel.com/human-hand-writing-key-issues-on-whiteboard/"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av8pix/3495137229/"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svgsilh.com/image/311658.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elieversbrain.com/2013/01/10/flat-pack-furniture-and-the-body-of-christ/"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fr/aider-bouton-red-d-urgence-soutien-153094/"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fr/point-d-interrogation-poire-pensez-2010009/"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fr/photo/10010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nuelgross.blogspot.com/2017/01/el-liderazgo-introvertido-toma-fuerza.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nscioustourism.wordpress.com/building-healthy-happy-workplace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career-road-away-way-of-life-479578/"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ken.wikiwijs.nl/138502/Budgetteren_moet_je_leren_"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FDE9-2ABE-D841-ABF4-6742D492A470}"/>
              </a:ext>
            </a:extLst>
          </p:cNvPr>
          <p:cNvSpPr>
            <a:spLocks noGrp="1"/>
          </p:cNvSpPr>
          <p:nvPr>
            <p:ph type="ctrTitle"/>
          </p:nvPr>
        </p:nvSpPr>
        <p:spPr>
          <a:xfrm>
            <a:off x="890423" y="835017"/>
            <a:ext cx="4410720" cy="3215820"/>
          </a:xfrm>
        </p:spPr>
        <p:txBody>
          <a:bodyPr>
            <a:normAutofit/>
          </a:bodyPr>
          <a:lstStyle/>
          <a:p>
            <a:pPr algn="l"/>
            <a:r>
              <a:rPr lang="en-US" dirty="0">
                <a:solidFill>
                  <a:srgbClr val="0070C0"/>
                </a:solidFill>
              </a:rPr>
              <a:t>Running a </a:t>
            </a:r>
            <a:br>
              <a:rPr lang="en-US" dirty="0">
                <a:solidFill>
                  <a:srgbClr val="0070C0"/>
                </a:solidFill>
              </a:rPr>
            </a:br>
            <a:r>
              <a:rPr lang="en-US" dirty="0">
                <a:solidFill>
                  <a:srgbClr val="0070C0"/>
                </a:solidFill>
              </a:rPr>
              <a:t>Chapter Like a Business</a:t>
            </a:r>
          </a:p>
        </p:txBody>
      </p:sp>
      <p:sp>
        <p:nvSpPr>
          <p:cNvPr id="3" name="Subtitle 2">
            <a:extLst>
              <a:ext uri="{FF2B5EF4-FFF2-40B4-BE49-F238E27FC236}">
                <a16:creationId xmlns:a16="http://schemas.microsoft.com/office/drawing/2014/main" id="{4FC64E43-F373-0A14-B262-BD145D11ADD6}"/>
              </a:ext>
            </a:extLst>
          </p:cNvPr>
          <p:cNvSpPr>
            <a:spLocks noGrp="1"/>
          </p:cNvSpPr>
          <p:nvPr>
            <p:ph type="subTitle" idx="1"/>
          </p:nvPr>
        </p:nvSpPr>
        <p:spPr>
          <a:xfrm>
            <a:off x="890423" y="4050833"/>
            <a:ext cx="4410720" cy="1990529"/>
          </a:xfrm>
        </p:spPr>
        <p:txBody>
          <a:bodyPr>
            <a:normAutofit/>
          </a:bodyPr>
          <a:lstStyle/>
          <a:p>
            <a:pPr algn="l"/>
            <a:endParaRPr lang="en-US"/>
          </a:p>
          <a:p>
            <a:pPr algn="l"/>
            <a:endParaRPr lang="en-US"/>
          </a:p>
          <a:p>
            <a:pPr algn="l"/>
            <a:endParaRPr lang="en-US"/>
          </a:p>
        </p:txBody>
      </p:sp>
      <p:pic>
        <p:nvPicPr>
          <p:cNvPr id="7" name="Graphic 6" descr="Run">
            <a:extLst>
              <a:ext uri="{FF2B5EF4-FFF2-40B4-BE49-F238E27FC236}">
                <a16:creationId xmlns:a16="http://schemas.microsoft.com/office/drawing/2014/main" id="{D161DC1E-FD09-4448-5559-69D803F3BD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5104" y="3051274"/>
            <a:ext cx="2990088" cy="2990088"/>
          </a:xfrm>
          <a:prstGeom prst="rect">
            <a:avLst/>
          </a:prstGeom>
        </p:spPr>
      </p:pic>
    </p:spTree>
    <p:extLst>
      <p:ext uri="{BB962C8B-B14F-4D97-AF65-F5344CB8AC3E}">
        <p14:creationId xmlns:p14="http://schemas.microsoft.com/office/powerpoint/2010/main" val="32138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2903-C9AA-6C38-92D8-ACB8487D239E}"/>
              </a:ext>
            </a:extLst>
          </p:cNvPr>
          <p:cNvSpPr>
            <a:spLocks noGrp="1"/>
          </p:cNvSpPr>
          <p:nvPr>
            <p:ph type="title"/>
          </p:nvPr>
        </p:nvSpPr>
        <p:spPr/>
        <p:txBody>
          <a:bodyPr/>
          <a:lstStyle/>
          <a:p>
            <a:r>
              <a:rPr lang="en-US" dirty="0">
                <a:solidFill>
                  <a:srgbClr val="FF0000"/>
                </a:solidFill>
              </a:rPr>
              <a:t>Budget Continued</a:t>
            </a:r>
          </a:p>
        </p:txBody>
      </p:sp>
      <p:pic>
        <p:nvPicPr>
          <p:cNvPr id="5" name="Content Placeholder 4" descr="A white sheet with black text&#10;&#10;AI-generated content may be incorrect.">
            <a:extLst>
              <a:ext uri="{FF2B5EF4-FFF2-40B4-BE49-F238E27FC236}">
                <a16:creationId xmlns:a16="http://schemas.microsoft.com/office/drawing/2014/main" id="{AB6106D2-019D-A4E1-A2AA-D207AB78F0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2753" y="0"/>
            <a:ext cx="7439247" cy="10228522"/>
          </a:xfrm>
        </p:spPr>
      </p:pic>
    </p:spTree>
    <p:extLst>
      <p:ext uri="{BB962C8B-B14F-4D97-AF65-F5344CB8AC3E}">
        <p14:creationId xmlns:p14="http://schemas.microsoft.com/office/powerpoint/2010/main" val="101265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E3E7-6899-B20D-98FF-7AAEC3F36F2C}"/>
              </a:ext>
            </a:extLst>
          </p:cNvPr>
          <p:cNvSpPr>
            <a:spLocks noGrp="1"/>
          </p:cNvSpPr>
          <p:nvPr>
            <p:ph type="title"/>
          </p:nvPr>
        </p:nvSpPr>
        <p:spPr/>
        <p:txBody>
          <a:bodyPr/>
          <a:lstStyle/>
          <a:p>
            <a:r>
              <a:rPr lang="en-US" dirty="0">
                <a:solidFill>
                  <a:srgbClr val="FF0000"/>
                </a:solidFill>
              </a:rPr>
              <a:t>Lessons Learned Through Experiences</a:t>
            </a:r>
          </a:p>
        </p:txBody>
      </p:sp>
      <p:sp>
        <p:nvSpPr>
          <p:cNvPr id="3" name="Content Placeholder 2">
            <a:extLst>
              <a:ext uri="{FF2B5EF4-FFF2-40B4-BE49-F238E27FC236}">
                <a16:creationId xmlns:a16="http://schemas.microsoft.com/office/drawing/2014/main" id="{23F9DA71-33B8-34F9-A897-5C3B38A86718}"/>
              </a:ext>
            </a:extLst>
          </p:cNvPr>
          <p:cNvSpPr>
            <a:spLocks noGrp="1"/>
          </p:cNvSpPr>
          <p:nvPr>
            <p:ph idx="1"/>
          </p:nvPr>
        </p:nvSpPr>
        <p:spPr/>
        <p:txBody>
          <a:bodyPr>
            <a:normAutofit fontScale="77500" lnSpcReduction="20000"/>
          </a:bodyPr>
          <a:lstStyle/>
          <a:p>
            <a:r>
              <a:rPr lang="en-US" dirty="0"/>
              <a:t>IN THE BEGINNING…..SNICC was mostly a social organization</a:t>
            </a:r>
          </a:p>
          <a:p>
            <a:r>
              <a:rPr lang="en-US" dirty="0"/>
              <a:t>Chapter always spent more than anticipated – emotional spending…what is that??</a:t>
            </a:r>
          </a:p>
          <a:p>
            <a:r>
              <a:rPr lang="en-US" dirty="0"/>
              <a:t>Didn’t capture what members wanted -training</a:t>
            </a:r>
          </a:p>
          <a:p>
            <a:endParaRPr lang="en-US" dirty="0"/>
          </a:p>
          <a:p>
            <a:r>
              <a:rPr lang="en-US" dirty="0"/>
              <a:t>Needed to ‘fill this void’</a:t>
            </a:r>
          </a:p>
          <a:p>
            <a:r>
              <a:rPr lang="en-US" dirty="0"/>
              <a:t>Members wanted training and method for CEU’s without traveling as jurisdictions cut budgets</a:t>
            </a:r>
          </a:p>
          <a:p>
            <a:endParaRPr lang="en-US" dirty="0"/>
          </a:p>
          <a:p>
            <a:r>
              <a:rPr lang="en-US" dirty="0"/>
              <a:t>In 1998, </a:t>
            </a:r>
            <a:r>
              <a:rPr lang="en-US" dirty="0" err="1"/>
              <a:t>EduCODE</a:t>
            </a:r>
            <a:r>
              <a:rPr lang="en-US" dirty="0"/>
              <a:t> was born</a:t>
            </a:r>
          </a:p>
          <a:p>
            <a:r>
              <a:rPr lang="en-US" dirty="0"/>
              <a:t>A  ‘committee’ of The Southern Nevada Chapter of ICC</a:t>
            </a:r>
          </a:p>
          <a:p>
            <a:r>
              <a:rPr lang="en-US" dirty="0"/>
              <a:t>The first year was scarry, but as long as SNICC broke even and met the needs of the members we were happy.</a:t>
            </a:r>
          </a:p>
          <a:p>
            <a:r>
              <a:rPr lang="en-US" dirty="0"/>
              <a:t>Since the first EduCode revenue and attendance (and costs) have greatly increased and do we run EduCode or does EduCode run us?</a:t>
            </a:r>
          </a:p>
          <a:p>
            <a:r>
              <a:rPr lang="en-US" dirty="0"/>
              <a:t>Were we prepared to go from a small ‘business’ to a large business? (Changes Made)</a:t>
            </a:r>
          </a:p>
        </p:txBody>
      </p:sp>
    </p:spTree>
    <p:extLst>
      <p:ext uri="{BB962C8B-B14F-4D97-AF65-F5344CB8AC3E}">
        <p14:creationId xmlns:p14="http://schemas.microsoft.com/office/powerpoint/2010/main" val="150496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5B2-6F46-3092-679D-E4861BC95093}"/>
              </a:ext>
            </a:extLst>
          </p:cNvPr>
          <p:cNvSpPr>
            <a:spLocks noGrp="1"/>
          </p:cNvSpPr>
          <p:nvPr>
            <p:ph type="title"/>
          </p:nvPr>
        </p:nvSpPr>
        <p:spPr/>
        <p:txBody>
          <a:bodyPr/>
          <a:lstStyle/>
          <a:p>
            <a:r>
              <a:rPr lang="en-US">
                <a:solidFill>
                  <a:schemeClr val="accent2">
                    <a:lumMod val="50000"/>
                  </a:schemeClr>
                </a:solidFill>
              </a:rPr>
              <a:t>Lessons and Experiences (Continued)</a:t>
            </a:r>
            <a:endParaRPr lang="en-US" dirty="0">
              <a:solidFill>
                <a:schemeClr val="accent2">
                  <a:lumMod val="50000"/>
                </a:schemeClr>
              </a:solidFill>
            </a:endParaRPr>
          </a:p>
        </p:txBody>
      </p:sp>
      <p:sp>
        <p:nvSpPr>
          <p:cNvPr id="3" name="Content Placeholder 2">
            <a:extLst>
              <a:ext uri="{FF2B5EF4-FFF2-40B4-BE49-F238E27FC236}">
                <a16:creationId xmlns:a16="http://schemas.microsoft.com/office/drawing/2014/main" id="{11F469D8-9654-64FD-F8C2-22EB92A040BB}"/>
              </a:ext>
            </a:extLst>
          </p:cNvPr>
          <p:cNvSpPr>
            <a:spLocks noGrp="1"/>
          </p:cNvSpPr>
          <p:nvPr>
            <p:ph idx="1"/>
          </p:nvPr>
        </p:nvSpPr>
        <p:spPr/>
        <p:txBody>
          <a:bodyPr>
            <a:normAutofit fontScale="92500"/>
          </a:bodyPr>
          <a:lstStyle/>
          <a:p>
            <a:pPr marL="0" indent="0">
              <a:buNone/>
            </a:pPr>
            <a:r>
              <a:rPr lang="en-US" sz="2000" dirty="0"/>
              <a:t>The same model of </a:t>
            </a:r>
            <a:r>
              <a:rPr lang="en-US" sz="2000" dirty="0" err="1"/>
              <a:t>EduCODE</a:t>
            </a:r>
            <a:r>
              <a:rPr lang="en-US" sz="2000" dirty="0"/>
              <a:t> continued until 2021……</a:t>
            </a:r>
            <a:r>
              <a:rPr lang="en-US" sz="2000" b="1" dirty="0">
                <a:solidFill>
                  <a:srgbClr val="FF0000"/>
                </a:solidFill>
              </a:rPr>
              <a:t>Then what happened</a:t>
            </a:r>
            <a:r>
              <a:rPr lang="en-US" sz="2000" dirty="0"/>
              <a:t>??</a:t>
            </a:r>
          </a:p>
          <a:p>
            <a:r>
              <a:rPr lang="en-US" dirty="0"/>
              <a:t>Pandemic happened and woke us up</a:t>
            </a:r>
          </a:p>
          <a:p>
            <a:r>
              <a:rPr lang="en-US" dirty="0"/>
              <a:t>Forced to Reevaluate-should have done that on our own</a:t>
            </a:r>
          </a:p>
          <a:p>
            <a:r>
              <a:rPr lang="en-US" dirty="0"/>
              <a:t>Is our model still practical? </a:t>
            </a:r>
          </a:p>
          <a:p>
            <a:r>
              <a:rPr lang="en-US" dirty="0"/>
              <a:t>What do people want?  What can they Afford?</a:t>
            </a:r>
          </a:p>
          <a:p>
            <a:r>
              <a:rPr lang="en-US" dirty="0"/>
              <a:t>Why didn’t we see this ourselves?</a:t>
            </a:r>
          </a:p>
          <a:p>
            <a:r>
              <a:rPr lang="en-US" dirty="0"/>
              <a:t>We lost track of the actual mission, we became complacent</a:t>
            </a:r>
          </a:p>
          <a:p>
            <a:r>
              <a:rPr lang="en-US" dirty="0"/>
              <a:t>Always the question (why </a:t>
            </a:r>
            <a:r>
              <a:rPr lang="en-US" dirty="0" err="1"/>
              <a:t>EduCODE</a:t>
            </a:r>
            <a:r>
              <a:rPr lang="en-US" dirty="0"/>
              <a:t>?, venue? Price? Quality? Director?)</a:t>
            </a:r>
          </a:p>
          <a:p>
            <a:r>
              <a:rPr lang="en-US" b="1" u="sng" dirty="0">
                <a:solidFill>
                  <a:srgbClr val="0070C0"/>
                </a:solidFill>
              </a:rPr>
              <a:t>ALWAYS KEEP EVALUATING YOUR MISSION</a:t>
            </a:r>
          </a:p>
          <a:p>
            <a:r>
              <a:rPr lang="en-US" b="1" u="sng" dirty="0">
                <a:solidFill>
                  <a:srgbClr val="0070C0"/>
                </a:solidFill>
              </a:rPr>
              <a:t>How did we reevaluate and </a:t>
            </a:r>
            <a:r>
              <a:rPr lang="en-US" b="1" u="sng" dirty="0" err="1">
                <a:solidFill>
                  <a:srgbClr val="0070C0"/>
                </a:solidFill>
              </a:rPr>
              <a:t>reanalyse</a:t>
            </a:r>
            <a:r>
              <a:rPr lang="en-US" b="1" u="sng" dirty="0">
                <a:solidFill>
                  <a:srgbClr val="0070C0"/>
                </a:solidFill>
              </a:rPr>
              <a:t>??</a:t>
            </a:r>
          </a:p>
          <a:p>
            <a:endParaRPr lang="en-US" dirty="0"/>
          </a:p>
        </p:txBody>
      </p:sp>
      <p:pic>
        <p:nvPicPr>
          <p:cNvPr id="5" name="Picture 4">
            <a:extLst>
              <a:ext uri="{FF2B5EF4-FFF2-40B4-BE49-F238E27FC236}">
                <a16:creationId xmlns:a16="http://schemas.microsoft.com/office/drawing/2014/main" id="{71CC9E5C-636E-8D5B-B7AA-AB7A110D17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6316" y="2752976"/>
            <a:ext cx="4263656" cy="3880773"/>
          </a:xfrm>
          <a:prstGeom prst="rect">
            <a:avLst/>
          </a:prstGeom>
        </p:spPr>
      </p:pic>
      <p:sp>
        <p:nvSpPr>
          <p:cNvPr id="6" name="TextBox 5">
            <a:extLst>
              <a:ext uri="{FF2B5EF4-FFF2-40B4-BE49-F238E27FC236}">
                <a16:creationId xmlns:a16="http://schemas.microsoft.com/office/drawing/2014/main" id="{FAB38368-198B-CFB1-DF2E-B2D453FB3FCE}"/>
              </a:ext>
            </a:extLst>
          </p:cNvPr>
          <p:cNvSpPr txBox="1"/>
          <p:nvPr/>
        </p:nvSpPr>
        <p:spPr>
          <a:xfrm>
            <a:off x="8006316" y="6858000"/>
            <a:ext cx="4263656" cy="230832"/>
          </a:xfrm>
          <a:prstGeom prst="rect">
            <a:avLst/>
          </a:prstGeom>
          <a:noFill/>
        </p:spPr>
        <p:txBody>
          <a:bodyPr wrap="square" rtlCol="0">
            <a:spAutoFit/>
          </a:bodyPr>
          <a:lstStyle/>
          <a:p>
            <a:r>
              <a:rPr lang="en-US" sz="900">
                <a:hlinkClick r:id="rId3" tooltip="https://foto.wuestenigel.com/human-hand-writing-key-issues-on-whiteboard/"/>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1821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1D21-4E50-2B00-ECA5-996E54FE9E88}"/>
              </a:ext>
            </a:extLst>
          </p:cNvPr>
          <p:cNvSpPr>
            <a:spLocks noGrp="1"/>
          </p:cNvSpPr>
          <p:nvPr>
            <p:ph type="title"/>
          </p:nvPr>
        </p:nvSpPr>
        <p:spPr/>
        <p:txBody>
          <a:bodyPr>
            <a:normAutofit fontScale="90000"/>
          </a:bodyPr>
          <a:lstStyle/>
          <a:p>
            <a:r>
              <a:rPr lang="en-US" sz="3100" dirty="0">
                <a:solidFill>
                  <a:srgbClr val="0070C0"/>
                </a:solidFill>
              </a:rPr>
              <a:t>Successful Business / Chapters Models (Training)</a:t>
            </a:r>
            <a:br>
              <a:rPr lang="en-US" sz="3100" dirty="0">
                <a:solidFill>
                  <a:srgbClr val="0070C0"/>
                </a:solidFill>
              </a:rPr>
            </a:br>
            <a:r>
              <a:rPr lang="en-US" dirty="0">
                <a:solidFill>
                  <a:srgbClr val="0070C0"/>
                </a:solidFill>
              </a:rPr>
              <a:t>           A very common Enterprise</a:t>
            </a:r>
          </a:p>
        </p:txBody>
      </p:sp>
      <p:sp>
        <p:nvSpPr>
          <p:cNvPr id="3" name="Content Placeholder 2">
            <a:extLst>
              <a:ext uri="{FF2B5EF4-FFF2-40B4-BE49-F238E27FC236}">
                <a16:creationId xmlns:a16="http://schemas.microsoft.com/office/drawing/2014/main" id="{EF2B9119-123E-F12C-E1C1-4077E368895C}"/>
              </a:ext>
            </a:extLst>
          </p:cNvPr>
          <p:cNvSpPr>
            <a:spLocks noGrp="1"/>
          </p:cNvSpPr>
          <p:nvPr>
            <p:ph idx="1"/>
          </p:nvPr>
        </p:nvSpPr>
        <p:spPr/>
        <p:txBody>
          <a:bodyPr>
            <a:normAutofit fontScale="70000" lnSpcReduction="20000"/>
          </a:bodyPr>
          <a:lstStyle/>
          <a:p>
            <a:r>
              <a:rPr lang="en-US" dirty="0"/>
              <a:t>Some Examples are (ICC Related)</a:t>
            </a:r>
          </a:p>
          <a:p>
            <a:endParaRPr lang="en-US" dirty="0"/>
          </a:p>
          <a:p>
            <a:r>
              <a:rPr lang="en-US" dirty="0"/>
              <a:t>SNICC uses </a:t>
            </a:r>
            <a:r>
              <a:rPr lang="en-US" dirty="0" err="1"/>
              <a:t>EduCODE</a:t>
            </a:r>
            <a:r>
              <a:rPr lang="en-US" dirty="0"/>
              <a:t> = support the Vision of the Southern Nevada Chapter</a:t>
            </a:r>
          </a:p>
          <a:p>
            <a:r>
              <a:rPr lang="en-US" dirty="0"/>
              <a:t>AZBO</a:t>
            </a:r>
          </a:p>
          <a:p>
            <a:r>
              <a:rPr lang="en-US" dirty="0"/>
              <a:t>WABO</a:t>
            </a:r>
          </a:p>
          <a:p>
            <a:r>
              <a:rPr lang="en-US" dirty="0"/>
              <a:t>CALBO</a:t>
            </a:r>
          </a:p>
          <a:p>
            <a:r>
              <a:rPr lang="en-US" dirty="0"/>
              <a:t>OBO</a:t>
            </a:r>
          </a:p>
          <a:p>
            <a:r>
              <a:rPr lang="en-US" dirty="0"/>
              <a:t>BOAT</a:t>
            </a:r>
          </a:p>
          <a:p>
            <a:r>
              <a:rPr lang="en-US" dirty="0"/>
              <a:t>BOAF</a:t>
            </a:r>
          </a:p>
          <a:p>
            <a:endParaRPr lang="en-US" dirty="0"/>
          </a:p>
          <a:p>
            <a:r>
              <a:rPr lang="en-US" sz="2600" dirty="0">
                <a:solidFill>
                  <a:srgbClr val="FF0000"/>
                </a:solidFill>
              </a:rPr>
              <a:t>Anyone here from those chapters?</a:t>
            </a:r>
          </a:p>
          <a:p>
            <a:endParaRPr lang="en-US" sz="2600" dirty="0">
              <a:solidFill>
                <a:srgbClr val="FF0000"/>
              </a:solidFill>
            </a:endParaRPr>
          </a:p>
          <a:p>
            <a:r>
              <a:rPr lang="en-US" dirty="0"/>
              <a:t>ALWAYS WATCH YOUR MARKET AND COMPETITION</a:t>
            </a:r>
          </a:p>
          <a:p>
            <a:endParaRPr lang="en-US" dirty="0"/>
          </a:p>
        </p:txBody>
      </p:sp>
    </p:spTree>
    <p:extLst>
      <p:ext uri="{BB962C8B-B14F-4D97-AF65-F5344CB8AC3E}">
        <p14:creationId xmlns:p14="http://schemas.microsoft.com/office/powerpoint/2010/main" val="345111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58C8-E911-FAD8-5079-105A27BDA6D6}"/>
              </a:ext>
            </a:extLst>
          </p:cNvPr>
          <p:cNvSpPr>
            <a:spLocks noGrp="1"/>
          </p:cNvSpPr>
          <p:nvPr>
            <p:ph type="title"/>
          </p:nvPr>
        </p:nvSpPr>
        <p:spPr/>
        <p:txBody>
          <a:bodyPr/>
          <a:lstStyle/>
          <a:p>
            <a:r>
              <a:rPr lang="en-US" dirty="0"/>
              <a:t>Lessons Learned (Continued)</a:t>
            </a:r>
          </a:p>
        </p:txBody>
      </p:sp>
      <p:sp>
        <p:nvSpPr>
          <p:cNvPr id="3" name="Content Placeholder 2">
            <a:extLst>
              <a:ext uri="{FF2B5EF4-FFF2-40B4-BE49-F238E27FC236}">
                <a16:creationId xmlns:a16="http://schemas.microsoft.com/office/drawing/2014/main" id="{B55B5F3B-9D3C-2A44-41C1-437DB42AAB58}"/>
              </a:ext>
            </a:extLst>
          </p:cNvPr>
          <p:cNvSpPr>
            <a:spLocks noGrp="1"/>
          </p:cNvSpPr>
          <p:nvPr>
            <p:ph idx="1"/>
          </p:nvPr>
        </p:nvSpPr>
        <p:spPr/>
        <p:txBody>
          <a:bodyPr/>
          <a:lstStyle/>
          <a:p>
            <a:r>
              <a:rPr lang="en-US" dirty="0"/>
              <a:t>Reserves for Hard Times</a:t>
            </a:r>
          </a:p>
          <a:p>
            <a:r>
              <a:rPr lang="en-US" dirty="0"/>
              <a:t>Don’t over Commit</a:t>
            </a:r>
          </a:p>
          <a:p>
            <a:r>
              <a:rPr lang="en-US" dirty="0"/>
              <a:t>Cheap vs. </a:t>
            </a:r>
            <a:r>
              <a:rPr lang="en-US" dirty="0" err="1"/>
              <a:t>Thifty</a:t>
            </a:r>
            <a:endParaRPr lang="en-US" dirty="0"/>
          </a:p>
          <a:p>
            <a:r>
              <a:rPr lang="en-US" dirty="0"/>
              <a:t>Clashes and Cliques</a:t>
            </a:r>
          </a:p>
          <a:p>
            <a:endParaRPr lang="en-US" dirty="0"/>
          </a:p>
        </p:txBody>
      </p:sp>
    </p:spTree>
    <p:extLst>
      <p:ext uri="{BB962C8B-B14F-4D97-AF65-F5344CB8AC3E}">
        <p14:creationId xmlns:p14="http://schemas.microsoft.com/office/powerpoint/2010/main" val="348519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4CCB-F971-BEFD-570F-EB02D6821635}"/>
              </a:ext>
            </a:extLst>
          </p:cNvPr>
          <p:cNvSpPr>
            <a:spLocks noGrp="1"/>
          </p:cNvSpPr>
          <p:nvPr>
            <p:ph type="title"/>
          </p:nvPr>
        </p:nvSpPr>
        <p:spPr>
          <a:xfrm>
            <a:off x="788170" y="498763"/>
            <a:ext cx="8596668" cy="1661825"/>
          </a:xfrm>
        </p:spPr>
        <p:txBody>
          <a:bodyPr>
            <a:normAutofit/>
          </a:bodyPr>
          <a:lstStyle/>
          <a:p>
            <a:r>
              <a:rPr lang="en-US" sz="7200" b="1" dirty="0">
                <a:solidFill>
                  <a:srgbClr val="FF0000"/>
                </a:solidFill>
              </a:rPr>
              <a:t>S. W. O. T. Analysis</a:t>
            </a:r>
          </a:p>
        </p:txBody>
      </p:sp>
      <p:sp>
        <p:nvSpPr>
          <p:cNvPr id="3" name="Content Placeholder 2">
            <a:extLst>
              <a:ext uri="{FF2B5EF4-FFF2-40B4-BE49-F238E27FC236}">
                <a16:creationId xmlns:a16="http://schemas.microsoft.com/office/drawing/2014/main" id="{5B23DFD0-02BC-F8C3-3DB4-8B320662E13D}"/>
              </a:ext>
            </a:extLst>
          </p:cNvPr>
          <p:cNvSpPr>
            <a:spLocks noGrp="1"/>
          </p:cNvSpPr>
          <p:nvPr>
            <p:ph idx="1"/>
          </p:nvPr>
        </p:nvSpPr>
        <p:spPr>
          <a:xfrm>
            <a:off x="677334" y="2160589"/>
            <a:ext cx="8596668" cy="4291011"/>
          </a:xfrm>
        </p:spPr>
        <p:txBody>
          <a:bodyPr>
            <a:normAutofit/>
          </a:bodyPr>
          <a:lstStyle/>
          <a:p>
            <a:r>
              <a:rPr lang="en-US" dirty="0"/>
              <a:t>Strengths (internal)</a:t>
            </a:r>
          </a:p>
          <a:p>
            <a:r>
              <a:rPr lang="en-US" dirty="0"/>
              <a:t>Weaknesses (internal)</a:t>
            </a:r>
          </a:p>
          <a:p>
            <a:r>
              <a:rPr lang="en-US" dirty="0"/>
              <a:t>Opportunities (external)</a:t>
            </a:r>
          </a:p>
          <a:p>
            <a:r>
              <a:rPr lang="en-US" dirty="0"/>
              <a:t>Threats (external)</a:t>
            </a:r>
          </a:p>
          <a:p>
            <a:endParaRPr lang="en-US" dirty="0"/>
          </a:p>
          <a:p>
            <a:r>
              <a:rPr lang="en-US" dirty="0"/>
              <a:t>Can these overlap???</a:t>
            </a:r>
          </a:p>
          <a:p>
            <a:endParaRPr lang="en-US" dirty="0"/>
          </a:p>
          <a:p>
            <a:r>
              <a:rPr lang="en-US" b="1" dirty="0">
                <a:solidFill>
                  <a:srgbClr val="0070C0"/>
                </a:solidFill>
              </a:rPr>
              <a:t>This is an easy way to evaluate the effectiveness of your chapter and committees – other great analyses models are:</a:t>
            </a:r>
          </a:p>
          <a:p>
            <a:r>
              <a:rPr lang="en-US" b="1" dirty="0">
                <a:solidFill>
                  <a:srgbClr val="0070C0"/>
                </a:solidFill>
              </a:rPr>
              <a:t>SOAR (strengths, opportunities, aspirations, results)</a:t>
            </a:r>
          </a:p>
          <a:p>
            <a:r>
              <a:rPr lang="en-US" b="1" dirty="0">
                <a:solidFill>
                  <a:srgbClr val="0070C0"/>
                </a:solidFill>
              </a:rPr>
              <a:t>NOISE ( needs, opportunities, improvements, strengths, exceptions)</a:t>
            </a:r>
          </a:p>
        </p:txBody>
      </p:sp>
      <p:pic>
        <p:nvPicPr>
          <p:cNvPr id="5" name="Picture 4" descr="A military vehicle parked in a parking lot&#10;&#10;AI-generated content may be incorrect.">
            <a:extLst>
              <a:ext uri="{FF2B5EF4-FFF2-40B4-BE49-F238E27FC236}">
                <a16:creationId xmlns:a16="http://schemas.microsoft.com/office/drawing/2014/main" id="{D7D9CB42-ABB1-7085-41B9-47B9CC0454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77920" y="1584960"/>
            <a:ext cx="8382000" cy="3302000"/>
          </a:xfrm>
          <a:prstGeom prst="rect">
            <a:avLst/>
          </a:prstGeom>
        </p:spPr>
      </p:pic>
      <p:sp>
        <p:nvSpPr>
          <p:cNvPr id="6" name="TextBox 5">
            <a:extLst>
              <a:ext uri="{FF2B5EF4-FFF2-40B4-BE49-F238E27FC236}">
                <a16:creationId xmlns:a16="http://schemas.microsoft.com/office/drawing/2014/main" id="{325E4395-209A-C33D-17EF-DBC6E02CA765}"/>
              </a:ext>
            </a:extLst>
          </p:cNvPr>
          <p:cNvSpPr txBox="1"/>
          <p:nvPr/>
        </p:nvSpPr>
        <p:spPr>
          <a:xfrm>
            <a:off x="3911600" y="6715125"/>
            <a:ext cx="7061200" cy="230832"/>
          </a:xfrm>
          <a:prstGeom prst="rect">
            <a:avLst/>
          </a:prstGeom>
          <a:noFill/>
        </p:spPr>
        <p:txBody>
          <a:bodyPr wrap="square" rtlCol="0">
            <a:spAutoFit/>
          </a:bodyPr>
          <a:lstStyle/>
          <a:p>
            <a:r>
              <a:rPr lang="en-US" sz="900">
                <a:hlinkClick r:id="rId3" tooltip="https://www.flickr.com/photos/av8pix/3495137229/"/>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50613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3D35-C0AB-D769-293C-2801216B4021}"/>
              </a:ext>
            </a:extLst>
          </p:cNvPr>
          <p:cNvSpPr>
            <a:spLocks noGrp="1"/>
          </p:cNvSpPr>
          <p:nvPr>
            <p:ph type="title"/>
          </p:nvPr>
        </p:nvSpPr>
        <p:spPr/>
        <p:txBody>
          <a:bodyPr>
            <a:normAutofit fontScale="90000"/>
          </a:bodyPr>
          <a:lstStyle/>
          <a:p>
            <a:r>
              <a:rPr lang="en-US" sz="4400" dirty="0">
                <a:solidFill>
                  <a:srgbClr val="0070C0"/>
                </a:solidFill>
              </a:rPr>
              <a:t>Using </a:t>
            </a:r>
            <a:r>
              <a:rPr lang="en-US" sz="4400" dirty="0" err="1">
                <a:solidFill>
                  <a:srgbClr val="0070C0"/>
                </a:solidFill>
              </a:rPr>
              <a:t>EduCODE</a:t>
            </a:r>
            <a:r>
              <a:rPr lang="en-US" sz="4400" dirty="0">
                <a:solidFill>
                  <a:srgbClr val="0070C0"/>
                </a:solidFill>
              </a:rPr>
              <a:t> as an EXAMPLE….</a:t>
            </a:r>
            <a:br>
              <a:rPr lang="en-US" dirty="0"/>
            </a:br>
            <a:r>
              <a:rPr lang="en-US" sz="4800" b="1" i="1" u="sng" dirty="0">
                <a:solidFill>
                  <a:srgbClr val="0070C0"/>
                </a:solidFill>
              </a:rPr>
              <a:t>Strengths</a:t>
            </a:r>
          </a:p>
        </p:txBody>
      </p:sp>
      <p:sp>
        <p:nvSpPr>
          <p:cNvPr id="3" name="Content Placeholder 2">
            <a:extLst>
              <a:ext uri="{FF2B5EF4-FFF2-40B4-BE49-F238E27FC236}">
                <a16:creationId xmlns:a16="http://schemas.microsoft.com/office/drawing/2014/main" id="{5A472E15-72B1-686D-BE53-DAA012F7CED6}"/>
              </a:ext>
            </a:extLst>
          </p:cNvPr>
          <p:cNvSpPr>
            <a:spLocks noGrp="1"/>
          </p:cNvSpPr>
          <p:nvPr>
            <p:ph idx="1"/>
          </p:nvPr>
        </p:nvSpPr>
        <p:spPr/>
        <p:txBody>
          <a:bodyPr>
            <a:normAutofit/>
          </a:bodyPr>
          <a:lstStyle/>
          <a:p>
            <a:r>
              <a:rPr lang="en-US" sz="2400" dirty="0" err="1">
                <a:solidFill>
                  <a:srgbClr val="FF0000"/>
                </a:solidFill>
              </a:rPr>
              <a:t>EduCODE</a:t>
            </a:r>
            <a:r>
              <a:rPr lang="en-US" sz="2400" dirty="0">
                <a:solidFill>
                  <a:srgbClr val="FF0000"/>
                </a:solidFill>
              </a:rPr>
              <a:t> is a ‘Brand’ </a:t>
            </a:r>
          </a:p>
          <a:p>
            <a:r>
              <a:rPr lang="en-US" sz="2400" dirty="0">
                <a:solidFill>
                  <a:srgbClr val="FF0000"/>
                </a:solidFill>
              </a:rPr>
              <a:t>EduCode is in Las Vegas </a:t>
            </a:r>
          </a:p>
          <a:p>
            <a:r>
              <a:rPr lang="en-US" sz="2400" dirty="0" err="1">
                <a:solidFill>
                  <a:srgbClr val="FF0000"/>
                </a:solidFill>
              </a:rPr>
              <a:t>EduCODE</a:t>
            </a:r>
            <a:r>
              <a:rPr lang="en-US" sz="2400" dirty="0">
                <a:solidFill>
                  <a:srgbClr val="FF0000"/>
                </a:solidFill>
              </a:rPr>
              <a:t> is Reasonably Priced</a:t>
            </a:r>
          </a:p>
          <a:p>
            <a:r>
              <a:rPr lang="en-US" sz="2400" dirty="0">
                <a:solidFill>
                  <a:srgbClr val="FF0000"/>
                </a:solidFill>
              </a:rPr>
              <a:t>EduCode is not Just Training</a:t>
            </a:r>
          </a:p>
          <a:p>
            <a:r>
              <a:rPr lang="en-US" sz="2400" dirty="0">
                <a:solidFill>
                  <a:srgbClr val="FF0000"/>
                </a:solidFill>
              </a:rPr>
              <a:t>EduCode Director is a Great Guy?</a:t>
            </a:r>
            <a:endParaRPr lang="en-US" sz="2400" dirty="0"/>
          </a:p>
        </p:txBody>
      </p:sp>
      <p:pic>
        <p:nvPicPr>
          <p:cNvPr id="5" name="Graphic 4">
            <a:extLst>
              <a:ext uri="{FF2B5EF4-FFF2-40B4-BE49-F238E27FC236}">
                <a16:creationId xmlns:a16="http://schemas.microsoft.com/office/drawing/2014/main" id="{B690A567-431A-C1B9-FBB5-07C55247C78D}"/>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760720" y="1513840"/>
            <a:ext cx="6258560" cy="4622800"/>
          </a:xfrm>
          <a:prstGeom prst="rect">
            <a:avLst/>
          </a:prstGeom>
        </p:spPr>
      </p:pic>
    </p:spTree>
    <p:extLst>
      <p:ext uri="{BB962C8B-B14F-4D97-AF65-F5344CB8AC3E}">
        <p14:creationId xmlns:p14="http://schemas.microsoft.com/office/powerpoint/2010/main" val="33422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CF42-AE13-BD59-EF7D-2B9E82634683}"/>
              </a:ext>
            </a:extLst>
          </p:cNvPr>
          <p:cNvSpPr>
            <a:spLocks noGrp="1"/>
          </p:cNvSpPr>
          <p:nvPr>
            <p:ph type="title"/>
          </p:nvPr>
        </p:nvSpPr>
        <p:spPr/>
        <p:txBody>
          <a:bodyPr/>
          <a:lstStyle/>
          <a:p>
            <a:r>
              <a:rPr lang="en-US" b="1" u="sng" dirty="0">
                <a:solidFill>
                  <a:srgbClr val="0070C0"/>
                </a:solidFill>
              </a:rPr>
              <a:t>Weaknesses</a:t>
            </a:r>
          </a:p>
        </p:txBody>
      </p:sp>
      <p:sp>
        <p:nvSpPr>
          <p:cNvPr id="3" name="Content Placeholder 2">
            <a:extLst>
              <a:ext uri="{FF2B5EF4-FFF2-40B4-BE49-F238E27FC236}">
                <a16:creationId xmlns:a16="http://schemas.microsoft.com/office/drawing/2014/main" id="{73AF2D8F-EDD8-80C1-78BC-A893C2A65C88}"/>
              </a:ext>
            </a:extLst>
          </p:cNvPr>
          <p:cNvSpPr>
            <a:spLocks noGrp="1"/>
          </p:cNvSpPr>
          <p:nvPr>
            <p:ph idx="1"/>
          </p:nvPr>
        </p:nvSpPr>
        <p:spPr>
          <a:xfrm>
            <a:off x="677334" y="2160589"/>
            <a:ext cx="5652346" cy="3880773"/>
          </a:xfrm>
        </p:spPr>
        <p:txBody>
          <a:bodyPr/>
          <a:lstStyle/>
          <a:p>
            <a:r>
              <a:rPr lang="en-US" sz="3600" dirty="0"/>
              <a:t>Venue </a:t>
            </a:r>
          </a:p>
          <a:p>
            <a:r>
              <a:rPr lang="en-US" sz="3600" dirty="0"/>
              <a:t>Class Content                                 and Availability                                    More ICC or less ICC??</a:t>
            </a:r>
          </a:p>
          <a:p>
            <a:r>
              <a:rPr lang="en-US" sz="3600" dirty="0"/>
              <a:t>Pricing</a:t>
            </a:r>
          </a:p>
          <a:p>
            <a:r>
              <a:rPr lang="en-US" sz="3600" dirty="0"/>
              <a:t>Virtual and In-person? </a:t>
            </a:r>
          </a:p>
          <a:p>
            <a:endParaRPr lang="en-US" dirty="0"/>
          </a:p>
          <a:p>
            <a:pPr marL="0" indent="0">
              <a:buNone/>
            </a:pPr>
            <a:endParaRPr lang="en-US" dirty="0"/>
          </a:p>
        </p:txBody>
      </p:sp>
      <p:pic>
        <p:nvPicPr>
          <p:cNvPr id="5" name="Picture 4" descr="A close-up of a chain">
            <a:extLst>
              <a:ext uri="{FF2B5EF4-FFF2-40B4-BE49-F238E27FC236}">
                <a16:creationId xmlns:a16="http://schemas.microsoft.com/office/drawing/2014/main" id="{0A232B0E-8EBB-4C76-4B3C-A911CB495F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9680" y="1391921"/>
            <a:ext cx="5008880" cy="3108642"/>
          </a:xfrm>
          <a:prstGeom prst="rect">
            <a:avLst/>
          </a:prstGeom>
        </p:spPr>
      </p:pic>
      <p:sp>
        <p:nvSpPr>
          <p:cNvPr id="6" name="TextBox 5">
            <a:extLst>
              <a:ext uri="{FF2B5EF4-FFF2-40B4-BE49-F238E27FC236}">
                <a16:creationId xmlns:a16="http://schemas.microsoft.com/office/drawing/2014/main" id="{7E025A23-767B-82E2-CF2A-F285053A2C80}"/>
              </a:ext>
            </a:extLst>
          </p:cNvPr>
          <p:cNvSpPr txBox="1"/>
          <p:nvPr/>
        </p:nvSpPr>
        <p:spPr>
          <a:xfrm>
            <a:off x="6329680" y="4500562"/>
            <a:ext cx="5008880" cy="230832"/>
          </a:xfrm>
          <a:prstGeom prst="rect">
            <a:avLst/>
          </a:prstGeom>
          <a:noFill/>
        </p:spPr>
        <p:txBody>
          <a:bodyPr wrap="square" rtlCol="0">
            <a:spAutoFit/>
          </a:bodyPr>
          <a:lstStyle/>
          <a:p>
            <a:r>
              <a:rPr lang="en-US" sz="900">
                <a:hlinkClick r:id="rId3" tooltip="https://believersbrain.com/2013/01/10/flat-pack-furniture-and-the-body-of-christ/"/>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9867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5A33-02D6-4EA4-F7D2-2DBC267EE6D2}"/>
              </a:ext>
            </a:extLst>
          </p:cNvPr>
          <p:cNvSpPr>
            <a:spLocks noGrp="1"/>
          </p:cNvSpPr>
          <p:nvPr>
            <p:ph type="title"/>
          </p:nvPr>
        </p:nvSpPr>
        <p:spPr/>
        <p:txBody>
          <a:bodyPr/>
          <a:lstStyle/>
          <a:p>
            <a:r>
              <a:rPr lang="en-US" b="1" dirty="0">
                <a:solidFill>
                  <a:srgbClr val="0070C0"/>
                </a:solidFill>
              </a:rPr>
              <a:t>Opportunities</a:t>
            </a:r>
          </a:p>
        </p:txBody>
      </p:sp>
      <p:sp>
        <p:nvSpPr>
          <p:cNvPr id="3" name="Content Placeholder 2">
            <a:extLst>
              <a:ext uri="{FF2B5EF4-FFF2-40B4-BE49-F238E27FC236}">
                <a16:creationId xmlns:a16="http://schemas.microsoft.com/office/drawing/2014/main" id="{DDA382D3-8E01-66A3-0314-254BFD836993}"/>
              </a:ext>
            </a:extLst>
          </p:cNvPr>
          <p:cNvSpPr>
            <a:spLocks noGrp="1"/>
          </p:cNvSpPr>
          <p:nvPr>
            <p:ph idx="1"/>
          </p:nvPr>
        </p:nvSpPr>
        <p:spPr/>
        <p:txBody>
          <a:bodyPr>
            <a:normAutofit lnSpcReduction="10000"/>
          </a:bodyPr>
          <a:lstStyle/>
          <a:p>
            <a:r>
              <a:rPr lang="en-US" sz="2800" dirty="0">
                <a:latin typeface="Arial" panose="020B0604020202020204" pitchFamily="34" charset="0"/>
                <a:cs typeface="Arial" panose="020B0604020202020204" pitchFamily="34" charset="0"/>
              </a:rPr>
              <a:t>Innovation – what’s next???</a:t>
            </a:r>
          </a:p>
          <a:p>
            <a:r>
              <a:rPr lang="en-US" sz="2800" dirty="0">
                <a:latin typeface="Arial" panose="020B0604020202020204" pitchFamily="34" charset="0"/>
                <a:cs typeface="Arial" panose="020B0604020202020204" pitchFamily="34" charset="0"/>
              </a:rPr>
              <a:t>Expansion – Team up with other training organizations?</a:t>
            </a:r>
          </a:p>
          <a:p>
            <a:r>
              <a:rPr lang="en-US" sz="2800" dirty="0">
                <a:latin typeface="Arial" panose="020B0604020202020204" pitchFamily="34" charset="0"/>
                <a:cs typeface="Arial" panose="020B0604020202020204" pitchFamily="34" charset="0"/>
              </a:rPr>
              <a:t>Marketing – utilize available resources- Social Media</a:t>
            </a:r>
          </a:p>
          <a:p>
            <a:r>
              <a:rPr lang="en-US" sz="2800" dirty="0">
                <a:latin typeface="Arial" panose="020B0604020202020204" pitchFamily="34" charset="0"/>
                <a:cs typeface="Arial" panose="020B0604020202020204" pitchFamily="34" charset="0"/>
              </a:rPr>
              <a:t>Venue(s) live at one location and virtual at another?? Cancel Live?</a:t>
            </a:r>
          </a:p>
          <a:p>
            <a:r>
              <a:rPr lang="en-US" sz="2800" dirty="0">
                <a:latin typeface="Arial" panose="020B0604020202020204" pitchFamily="34" charset="0"/>
                <a:cs typeface="Arial" panose="020B0604020202020204" pitchFamily="34" charset="0"/>
              </a:rPr>
              <a:t>More than one EduCode a year?  East Coast?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1167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853B-0EDD-C0B8-56F2-DADDC490234C}"/>
              </a:ext>
            </a:extLst>
          </p:cNvPr>
          <p:cNvSpPr>
            <a:spLocks noGrp="1"/>
          </p:cNvSpPr>
          <p:nvPr>
            <p:ph type="title"/>
          </p:nvPr>
        </p:nvSpPr>
        <p:spPr/>
        <p:txBody>
          <a:bodyPr/>
          <a:lstStyle/>
          <a:p>
            <a:r>
              <a:rPr lang="en-US" b="1" dirty="0">
                <a:solidFill>
                  <a:schemeClr val="tx1"/>
                </a:solidFill>
              </a:rPr>
              <a:t>Threats / Challenges</a:t>
            </a:r>
          </a:p>
        </p:txBody>
      </p:sp>
      <p:sp>
        <p:nvSpPr>
          <p:cNvPr id="3" name="Content Placeholder 2">
            <a:extLst>
              <a:ext uri="{FF2B5EF4-FFF2-40B4-BE49-F238E27FC236}">
                <a16:creationId xmlns:a16="http://schemas.microsoft.com/office/drawing/2014/main" id="{CD2D287F-D24C-43E5-12A4-BF52124DDBC5}"/>
              </a:ext>
            </a:extLst>
          </p:cNvPr>
          <p:cNvSpPr>
            <a:spLocks noGrp="1"/>
          </p:cNvSpPr>
          <p:nvPr>
            <p:ph idx="1"/>
          </p:nvPr>
        </p:nvSpPr>
        <p:spPr/>
        <p:txBody>
          <a:bodyPr>
            <a:normAutofit fontScale="92500" lnSpcReduction="20000"/>
          </a:bodyPr>
          <a:lstStyle/>
          <a:p>
            <a:r>
              <a:rPr lang="en-US" sz="3200" dirty="0">
                <a:latin typeface="Arial" panose="020B0604020202020204" pitchFamily="34" charset="0"/>
                <a:cs typeface="Arial" panose="020B0604020202020204" pitchFamily="34" charset="0"/>
              </a:rPr>
              <a:t>Other Training Opportunities Operating</a:t>
            </a:r>
          </a:p>
          <a:p>
            <a:r>
              <a:rPr lang="en-US" sz="3200" dirty="0">
                <a:latin typeface="Arial" panose="020B0604020202020204" pitchFamily="34" charset="0"/>
                <a:cs typeface="Arial" panose="020B0604020202020204" pitchFamily="34" charset="0"/>
              </a:rPr>
              <a:t> Sacramento Valley, CalBO, Colorado, AZBO, WABO, BOAT,  Region 3, ICC, IDABO and others</a:t>
            </a:r>
          </a:p>
          <a:p>
            <a:r>
              <a:rPr lang="en-US" sz="3200" dirty="0">
                <a:latin typeface="Arial" panose="020B0604020202020204" pitchFamily="34" charset="0"/>
                <a:cs typeface="Arial" panose="020B0604020202020204" pitchFamily="34" charset="0"/>
              </a:rPr>
              <a:t>Increasing Costs</a:t>
            </a:r>
          </a:p>
          <a:p>
            <a:r>
              <a:rPr lang="en-US" sz="3200" dirty="0">
                <a:latin typeface="Arial" panose="020B0604020202020204" pitchFamily="34" charset="0"/>
                <a:cs typeface="Arial" panose="020B0604020202020204" pitchFamily="34" charset="0"/>
              </a:rPr>
              <a:t>Venue</a:t>
            </a:r>
          </a:p>
          <a:p>
            <a:r>
              <a:rPr lang="en-US" sz="3200" dirty="0">
                <a:latin typeface="Arial" panose="020B0604020202020204" pitchFamily="34" charset="0"/>
                <a:cs typeface="Arial" panose="020B0604020202020204" pitchFamily="34" charset="0"/>
              </a:rPr>
              <a:t>Volunteers – workloads from real jobs, families, aging workforce</a:t>
            </a:r>
          </a:p>
          <a:p>
            <a:endParaRPr lang="en-US" dirty="0"/>
          </a:p>
          <a:p>
            <a:endParaRPr lang="en-US" dirty="0"/>
          </a:p>
        </p:txBody>
      </p:sp>
    </p:spTree>
    <p:extLst>
      <p:ext uri="{BB962C8B-B14F-4D97-AF65-F5344CB8AC3E}">
        <p14:creationId xmlns:p14="http://schemas.microsoft.com/office/powerpoint/2010/main" val="57378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C9F0-1E47-A968-6542-15FE62A7D881}"/>
              </a:ext>
            </a:extLst>
          </p:cNvPr>
          <p:cNvSpPr>
            <a:spLocks noGrp="1"/>
          </p:cNvSpPr>
          <p:nvPr>
            <p:ph type="title"/>
          </p:nvPr>
        </p:nvSpPr>
        <p:spPr/>
        <p:txBody>
          <a:bodyPr/>
          <a:lstStyle/>
          <a:p>
            <a:r>
              <a:rPr lang="en-US" dirty="0"/>
              <a:t>Alan R. Ellis</a:t>
            </a:r>
          </a:p>
        </p:txBody>
      </p:sp>
      <p:sp>
        <p:nvSpPr>
          <p:cNvPr id="3" name="Content Placeholder 2">
            <a:extLst>
              <a:ext uri="{FF2B5EF4-FFF2-40B4-BE49-F238E27FC236}">
                <a16:creationId xmlns:a16="http://schemas.microsoft.com/office/drawing/2014/main" id="{0E41DD5A-F51F-29D6-E4D4-49511FD10C3D}"/>
              </a:ext>
            </a:extLst>
          </p:cNvPr>
          <p:cNvSpPr>
            <a:spLocks noGrp="1"/>
          </p:cNvSpPr>
          <p:nvPr>
            <p:ph idx="1"/>
          </p:nvPr>
        </p:nvSpPr>
        <p:spPr/>
        <p:txBody>
          <a:bodyPr>
            <a:normAutofit fontScale="70000" lnSpcReduction="20000"/>
          </a:bodyPr>
          <a:lstStyle/>
          <a:p>
            <a:pPr marL="0" marR="0">
              <a:lnSpc>
                <a:spcPct val="107000"/>
              </a:lnSpc>
              <a:spcAft>
                <a:spcPts val="800"/>
              </a:spcAft>
              <a:buNone/>
            </a:pPr>
            <a:r>
              <a:rPr lang="en-US" sz="2100" dirty="0">
                <a:effectLst/>
                <a:latin typeface="Arial" panose="020B0604020202020204" pitchFamily="34" charset="0"/>
                <a:ea typeface="Aptos" panose="020B0004020202020204" pitchFamily="34" charset="0"/>
                <a:cs typeface="Arial" panose="020B0604020202020204" pitchFamily="34" charset="0"/>
              </a:rPr>
              <a:t>Alan Ellis is the Director of EduCode International, an annual training conference (both live and virtual) held in Las Vegas, Nevada for the past 28 years.  He recently retired from the City of Henderson, NV as the Manager of Inspection Services, managing building, fire and business license inspectors. In prior years he also served as the Deputy Fire Marshal, Senior Inspector and fire inspector for the city.</a:t>
            </a:r>
          </a:p>
          <a:p>
            <a:pPr marL="0" marR="0">
              <a:lnSpc>
                <a:spcPct val="107000"/>
              </a:lnSpc>
              <a:spcAft>
                <a:spcPts val="800"/>
              </a:spcAft>
              <a:buNone/>
            </a:pPr>
            <a:r>
              <a:rPr lang="en-US" sz="2100" dirty="0">
                <a:effectLst/>
                <a:latin typeface="Arial" panose="020B0604020202020204" pitchFamily="34" charset="0"/>
                <a:ea typeface="Aptos" panose="020B0004020202020204" pitchFamily="34" charset="0"/>
                <a:cs typeface="Arial" panose="020B0604020202020204" pitchFamily="34" charset="0"/>
              </a:rPr>
              <a:t>Alan has been teaching numerous fire and building related courses as an Adjunct Instructor at the College of Southern Nevada for the past 25 years.  He also has taught numerous classes for the State of Michigan and Nevada as he is a certified instructor in both states.</a:t>
            </a:r>
          </a:p>
          <a:p>
            <a:pPr marL="0" marR="0">
              <a:lnSpc>
                <a:spcPct val="107000"/>
              </a:lnSpc>
              <a:spcAft>
                <a:spcPts val="800"/>
              </a:spcAft>
              <a:buNone/>
            </a:pPr>
            <a:r>
              <a:rPr lang="en-US" sz="2100" dirty="0">
                <a:effectLst/>
                <a:latin typeface="Arial" panose="020B0604020202020204" pitchFamily="34" charset="0"/>
                <a:ea typeface="Aptos" panose="020B0004020202020204" pitchFamily="34" charset="0"/>
                <a:cs typeface="Arial" panose="020B0604020202020204" pitchFamily="34" charset="0"/>
              </a:rPr>
              <a:t>He holds numerous certifications through ICC, State of Michigan and Nevada, and other organizations and has a bachelor’s degree in social science and a master’s degree in business.</a:t>
            </a:r>
          </a:p>
          <a:p>
            <a:pPr marL="0" marR="0" indent="0">
              <a:lnSpc>
                <a:spcPct val="107000"/>
              </a:lnSpc>
              <a:spcAft>
                <a:spcPts val="800"/>
              </a:spcAft>
              <a:buNone/>
            </a:pPr>
            <a:r>
              <a:rPr lang="en-US" sz="2100" dirty="0">
                <a:effectLst/>
                <a:latin typeface="Arial" panose="020B0604020202020204" pitchFamily="34" charset="0"/>
                <a:ea typeface="Aptos" panose="020B0004020202020204" pitchFamily="34" charset="0"/>
                <a:cs typeface="Arial" panose="020B0604020202020204" pitchFamily="34" charset="0"/>
              </a:rPr>
              <a:t>Alan was awarded the “Educator of the Year” by the International Code Council in 2022.</a:t>
            </a:r>
          </a:p>
          <a:p>
            <a:pPr marL="0" marR="0" indent="0">
              <a:lnSpc>
                <a:spcPct val="107000"/>
              </a:lnSpc>
              <a:spcAft>
                <a:spcPts val="800"/>
              </a:spcAft>
              <a:buNone/>
            </a:pPr>
            <a:r>
              <a:rPr lang="en-US" sz="2300" dirty="0">
                <a:solidFill>
                  <a:srgbClr val="FF0000"/>
                </a:solidFill>
                <a:latin typeface="Arial" panose="020B0604020202020204" pitchFamily="34" charset="0"/>
                <a:ea typeface="Aptos" panose="020B0004020202020204" pitchFamily="34" charset="0"/>
                <a:cs typeface="Arial" panose="020B0604020202020204" pitchFamily="34" charset="0"/>
              </a:rPr>
              <a:t>Aellis.educode@gmail.com</a:t>
            </a:r>
            <a:endParaRPr lang="en-US" sz="23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1552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8295-88AD-3CA6-7EC4-B31118EA3910}"/>
              </a:ext>
            </a:extLst>
          </p:cNvPr>
          <p:cNvSpPr>
            <a:spLocks noGrp="1"/>
          </p:cNvSpPr>
          <p:nvPr>
            <p:ph type="title"/>
          </p:nvPr>
        </p:nvSpPr>
        <p:spPr/>
        <p:txBody>
          <a:bodyPr/>
          <a:lstStyle/>
          <a:p>
            <a:r>
              <a:rPr lang="en-US" dirty="0">
                <a:solidFill>
                  <a:schemeClr val="tx1"/>
                </a:solidFill>
              </a:rPr>
              <a:t>Analysis of Analysis</a:t>
            </a:r>
          </a:p>
        </p:txBody>
      </p:sp>
      <p:sp>
        <p:nvSpPr>
          <p:cNvPr id="3" name="Content Placeholder 2">
            <a:extLst>
              <a:ext uri="{FF2B5EF4-FFF2-40B4-BE49-F238E27FC236}">
                <a16:creationId xmlns:a16="http://schemas.microsoft.com/office/drawing/2014/main" id="{FA3E9108-B05C-F047-DDD3-CB980B480056}"/>
              </a:ext>
            </a:extLst>
          </p:cNvPr>
          <p:cNvSpPr>
            <a:spLocks noGrp="1"/>
          </p:cNvSpPr>
          <p:nvPr>
            <p:ph idx="1"/>
          </p:nvPr>
        </p:nvSpPr>
        <p:spPr>
          <a:xfrm>
            <a:off x="677334" y="2160589"/>
            <a:ext cx="7018866" cy="3880773"/>
          </a:xfrm>
        </p:spPr>
        <p:txBody>
          <a:bodyPr>
            <a:normAutofit fontScale="92500" lnSpcReduction="20000"/>
          </a:bodyPr>
          <a:lstStyle/>
          <a:p>
            <a:r>
              <a:rPr lang="en-US" sz="2800" dirty="0">
                <a:solidFill>
                  <a:srgbClr val="FF0000"/>
                </a:solidFill>
                <a:latin typeface="Arial" panose="020B0604020202020204" pitchFamily="34" charset="0"/>
                <a:cs typeface="Arial" panose="020B0604020202020204" pitchFamily="34" charset="0"/>
              </a:rPr>
              <a:t>Must something be done NOW??</a:t>
            </a:r>
          </a:p>
          <a:p>
            <a:r>
              <a:rPr lang="en-US" sz="2800" dirty="0">
                <a:solidFill>
                  <a:srgbClr val="FF0000"/>
                </a:solidFill>
                <a:latin typeface="Arial" panose="020B0604020202020204" pitchFamily="34" charset="0"/>
                <a:cs typeface="Arial" panose="020B0604020202020204" pitchFamily="34" charset="0"/>
              </a:rPr>
              <a:t>How do we change the weaknesses to strengths?</a:t>
            </a:r>
          </a:p>
          <a:p>
            <a:r>
              <a:rPr lang="en-US" sz="2800" dirty="0">
                <a:solidFill>
                  <a:srgbClr val="FF0000"/>
                </a:solidFill>
                <a:latin typeface="Arial" panose="020B0604020202020204" pitchFamily="34" charset="0"/>
                <a:cs typeface="Arial" panose="020B0604020202020204" pitchFamily="34" charset="0"/>
              </a:rPr>
              <a:t>Can the opportunities be capitalized on?</a:t>
            </a:r>
          </a:p>
          <a:p>
            <a:r>
              <a:rPr lang="en-US" sz="2800" dirty="0">
                <a:solidFill>
                  <a:srgbClr val="FF0000"/>
                </a:solidFill>
                <a:latin typeface="Arial" panose="020B0604020202020204" pitchFamily="34" charset="0"/>
                <a:cs typeface="Arial" panose="020B0604020202020204" pitchFamily="34" charset="0"/>
              </a:rPr>
              <a:t>Does one change create another problem?</a:t>
            </a:r>
          </a:p>
          <a:p>
            <a:r>
              <a:rPr lang="en-US" sz="2800" dirty="0">
                <a:solidFill>
                  <a:srgbClr val="FF0000"/>
                </a:solidFill>
                <a:latin typeface="Arial" panose="020B0604020202020204" pitchFamily="34" charset="0"/>
                <a:cs typeface="Arial" panose="020B0604020202020204" pitchFamily="34" charset="0"/>
              </a:rPr>
              <a:t>Overwhelming????</a:t>
            </a:r>
          </a:p>
          <a:p>
            <a:r>
              <a:rPr lang="en-US" sz="2800" dirty="0">
                <a:solidFill>
                  <a:srgbClr val="FF0000"/>
                </a:solidFill>
                <a:latin typeface="Arial" panose="020B0604020202020204" pitchFamily="34" charset="0"/>
                <a:cs typeface="Arial" panose="020B0604020202020204" pitchFamily="34" charset="0"/>
              </a:rPr>
              <a:t>“In Life, Change is inevitable.  In Business, Change is Vital.”</a:t>
            </a:r>
          </a:p>
          <a:p>
            <a:r>
              <a:rPr lang="en-US" sz="2800" dirty="0">
                <a:solidFill>
                  <a:srgbClr val="FF0000"/>
                </a:solidFill>
                <a:latin typeface="Arial" panose="020B0604020202020204" pitchFamily="34" charset="0"/>
                <a:cs typeface="Arial" panose="020B0604020202020204" pitchFamily="34" charset="0"/>
              </a:rPr>
              <a:t>Warren G. Bennis</a:t>
            </a:r>
          </a:p>
          <a:p>
            <a:endParaRPr lang="en-US" sz="2800" dirty="0">
              <a:solidFill>
                <a:srgbClr val="FF0000"/>
              </a:solidFill>
              <a:latin typeface="Arial" panose="020B0604020202020204" pitchFamily="34" charset="0"/>
              <a:cs typeface="Arial" panose="020B0604020202020204" pitchFamily="34" charset="0"/>
            </a:endParaRPr>
          </a:p>
          <a:p>
            <a:endParaRPr lang="en-US" sz="2800" dirty="0">
              <a:solidFill>
                <a:srgbClr val="FF0000"/>
              </a:solidFill>
              <a:latin typeface="Arial" panose="020B0604020202020204" pitchFamily="34" charset="0"/>
              <a:cs typeface="Arial" panose="020B0604020202020204" pitchFamily="34" charset="0"/>
            </a:endParaRPr>
          </a:p>
        </p:txBody>
      </p:sp>
      <p:pic>
        <p:nvPicPr>
          <p:cNvPr id="5" name="Picture 4" descr="A red button with white text&#10;&#10;AI-generated content may be incorrect.">
            <a:extLst>
              <a:ext uri="{FF2B5EF4-FFF2-40B4-BE49-F238E27FC236}">
                <a16:creationId xmlns:a16="http://schemas.microsoft.com/office/drawing/2014/main" id="{CB1185D2-95C8-3A82-3AC5-FA75DF3ECC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4688" y="816638"/>
            <a:ext cx="4944139" cy="4818618"/>
          </a:xfrm>
          <a:prstGeom prst="rect">
            <a:avLst/>
          </a:prstGeom>
        </p:spPr>
      </p:pic>
    </p:spTree>
    <p:extLst>
      <p:ext uri="{BB962C8B-B14F-4D97-AF65-F5344CB8AC3E}">
        <p14:creationId xmlns:p14="http://schemas.microsoft.com/office/powerpoint/2010/main" val="11362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B154-F615-37CE-B1E6-658136DDC8A2}"/>
              </a:ext>
            </a:extLst>
          </p:cNvPr>
          <p:cNvSpPr>
            <a:spLocks noGrp="1"/>
          </p:cNvSpPr>
          <p:nvPr>
            <p:ph type="title"/>
          </p:nvPr>
        </p:nvSpPr>
        <p:spPr>
          <a:xfrm>
            <a:off x="2849562" y="609600"/>
            <a:ext cx="6424440" cy="1320800"/>
          </a:xfrm>
        </p:spPr>
        <p:txBody>
          <a:bodyPr>
            <a:normAutofit/>
          </a:bodyPr>
          <a:lstStyle/>
          <a:p>
            <a:r>
              <a:rPr lang="en-US" b="1" dirty="0">
                <a:solidFill>
                  <a:schemeClr val="tx1"/>
                </a:solidFill>
              </a:rPr>
              <a:t>SUMMARY</a:t>
            </a:r>
          </a:p>
        </p:txBody>
      </p:sp>
      <p:pic>
        <p:nvPicPr>
          <p:cNvPr id="5" name="Picture 4" descr="Digital financial graph">
            <a:extLst>
              <a:ext uri="{FF2B5EF4-FFF2-40B4-BE49-F238E27FC236}">
                <a16:creationId xmlns:a16="http://schemas.microsoft.com/office/drawing/2014/main" id="{BCBDD90D-CDE0-B01B-0DFD-953E4F02BD77}"/>
              </a:ext>
            </a:extLst>
          </p:cNvPr>
          <p:cNvPicPr>
            <a:picLocks noChangeAspect="1"/>
          </p:cNvPicPr>
          <p:nvPr/>
        </p:nvPicPr>
        <p:blipFill>
          <a:blip r:embed="rId2"/>
          <a:srcRect l="49275" r="28332"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8411DCD-33A0-F34A-4D3B-D38FE0459557}"/>
              </a:ext>
            </a:extLst>
          </p:cNvPr>
          <p:cNvSpPr>
            <a:spLocks noGrp="1"/>
          </p:cNvSpPr>
          <p:nvPr>
            <p:ph idx="1"/>
          </p:nvPr>
        </p:nvSpPr>
        <p:spPr>
          <a:xfrm>
            <a:off x="2849562" y="1488559"/>
            <a:ext cx="6424440" cy="4552804"/>
          </a:xfrm>
        </p:spPr>
        <p:txBody>
          <a:bodyPr>
            <a:normAutofit/>
          </a:bodyPr>
          <a:lstStyle/>
          <a:p>
            <a:pPr marL="0" indent="0">
              <a:buNone/>
            </a:pPr>
            <a:r>
              <a:rPr lang="en-US" dirty="0"/>
              <a:t>     </a:t>
            </a:r>
            <a:r>
              <a:rPr lang="en-US" sz="2400" dirty="0">
                <a:latin typeface="Arial" panose="020B0604020202020204" pitchFamily="34" charset="0"/>
                <a:cs typeface="Arial" panose="020B0604020202020204" pitchFamily="34" charset="0"/>
              </a:rPr>
              <a:t>Have a Vision and Mission Statement</a:t>
            </a:r>
          </a:p>
          <a:p>
            <a:pPr marL="0" indent="0">
              <a:buNone/>
            </a:pPr>
            <a:r>
              <a:rPr lang="en-US" sz="2400" dirty="0">
                <a:latin typeface="Arial" panose="020B0604020202020204" pitchFamily="34" charset="0"/>
                <a:cs typeface="Arial" panose="020B0604020202020204" pitchFamily="34" charset="0"/>
              </a:rPr>
              <a:t>     Create a Business Plan</a:t>
            </a:r>
          </a:p>
          <a:p>
            <a:r>
              <a:rPr lang="en-US" sz="2400" dirty="0">
                <a:latin typeface="Arial" panose="020B0604020202020204" pitchFamily="34" charset="0"/>
                <a:cs typeface="Arial" panose="020B0604020202020204" pitchFamily="34" charset="0"/>
              </a:rPr>
              <a:t>Understand Your Market</a:t>
            </a:r>
          </a:p>
          <a:p>
            <a:r>
              <a:rPr lang="en-US" sz="2400" dirty="0">
                <a:latin typeface="Arial" panose="020B0604020202020204" pitchFamily="34" charset="0"/>
                <a:cs typeface="Arial" panose="020B0604020202020204" pitchFamily="34" charset="0"/>
              </a:rPr>
              <a:t>Watch Your Competition – Be Aware</a:t>
            </a:r>
          </a:p>
          <a:p>
            <a:r>
              <a:rPr lang="en-US" sz="2400" dirty="0">
                <a:latin typeface="Arial" panose="020B0604020202020204" pitchFamily="34" charset="0"/>
                <a:cs typeface="Arial" panose="020B0604020202020204" pitchFamily="34" charset="0"/>
              </a:rPr>
              <a:t>Build a Strong Brand</a:t>
            </a:r>
          </a:p>
          <a:p>
            <a:r>
              <a:rPr lang="en-US" sz="2400" dirty="0">
                <a:latin typeface="Arial" panose="020B0604020202020204" pitchFamily="34" charset="0"/>
                <a:cs typeface="Arial" panose="020B0604020202020204" pitchFamily="34" charset="0"/>
              </a:rPr>
              <a:t>Develop a Marketing Strategy</a:t>
            </a:r>
          </a:p>
          <a:p>
            <a:r>
              <a:rPr lang="en-US" sz="2400" b="1" dirty="0">
                <a:solidFill>
                  <a:srgbClr val="FF0000"/>
                </a:solidFill>
                <a:latin typeface="Arial" panose="020B0604020202020204" pitchFamily="34" charset="0"/>
                <a:cs typeface="Arial" panose="020B0604020202020204" pitchFamily="34" charset="0"/>
              </a:rPr>
              <a:t>Adapt to Change </a:t>
            </a:r>
          </a:p>
          <a:p>
            <a:r>
              <a:rPr lang="en-US" sz="2400" dirty="0">
                <a:latin typeface="Arial" panose="020B0604020202020204" pitchFamily="34" charset="0"/>
                <a:cs typeface="Arial" panose="020B0604020202020204" pitchFamily="34" charset="0"/>
              </a:rPr>
              <a:t>Be Organized and keep accurate Records</a:t>
            </a:r>
          </a:p>
          <a:p>
            <a:r>
              <a:rPr lang="en-US" sz="2400" dirty="0">
                <a:latin typeface="Arial" panose="020B0604020202020204" pitchFamily="34" charset="0"/>
                <a:cs typeface="Arial" panose="020B0604020202020204" pitchFamily="34" charset="0"/>
              </a:rPr>
              <a:t>Use and Take Advantage of Technology</a:t>
            </a:r>
          </a:p>
        </p:txBody>
      </p:sp>
    </p:spTree>
    <p:extLst>
      <p:ext uri="{BB962C8B-B14F-4D97-AF65-F5344CB8AC3E}">
        <p14:creationId xmlns:p14="http://schemas.microsoft.com/office/powerpoint/2010/main" val="76995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83E-29D5-CD69-D6F6-E1FBE6F57BD2}"/>
              </a:ext>
            </a:extLst>
          </p:cNvPr>
          <p:cNvSpPr>
            <a:spLocks noGrp="1"/>
          </p:cNvSpPr>
          <p:nvPr>
            <p:ph type="title"/>
          </p:nvPr>
        </p:nvSpPr>
        <p:spPr>
          <a:xfrm>
            <a:off x="4997302" y="518161"/>
            <a:ext cx="45719" cy="91438"/>
          </a:xfrm>
        </p:spPr>
        <p:txBody>
          <a:bodyPr>
            <a:noAutofit/>
          </a:bodyPr>
          <a:lstStyle/>
          <a:p>
            <a:endParaRPr lang="en-US" sz="9600" dirty="0">
              <a:solidFill>
                <a:srgbClr val="FF0000"/>
              </a:solidFill>
            </a:endParaRPr>
          </a:p>
        </p:txBody>
      </p:sp>
      <p:pic>
        <p:nvPicPr>
          <p:cNvPr id="5" name="Content Placeholder 4" descr="A light bulb with a question mark&#10;&#10;AI-generated content may be incorrect.">
            <a:extLst>
              <a:ext uri="{FF2B5EF4-FFF2-40B4-BE49-F238E27FC236}">
                <a16:creationId xmlns:a16="http://schemas.microsoft.com/office/drawing/2014/main" id="{4525DC4B-F979-70FA-4F22-9A1932D58A5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0820" y="609599"/>
            <a:ext cx="7243182" cy="5854995"/>
          </a:xfrm>
        </p:spPr>
      </p:pic>
    </p:spTree>
    <p:extLst>
      <p:ext uri="{BB962C8B-B14F-4D97-AF65-F5344CB8AC3E}">
        <p14:creationId xmlns:p14="http://schemas.microsoft.com/office/powerpoint/2010/main" val="12211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766B-A782-71F1-58C5-71629EE06BC9}"/>
              </a:ext>
            </a:extLst>
          </p:cNvPr>
          <p:cNvSpPr>
            <a:spLocks noGrp="1"/>
          </p:cNvSpPr>
          <p:nvPr>
            <p:ph type="title"/>
          </p:nvPr>
        </p:nvSpPr>
        <p:spPr>
          <a:xfrm>
            <a:off x="677334" y="517236"/>
            <a:ext cx="8596668" cy="1320800"/>
          </a:xfrm>
        </p:spPr>
        <p:txBody>
          <a:bodyPr/>
          <a:lstStyle/>
          <a:p>
            <a:r>
              <a:rPr lang="en-US">
                <a:solidFill>
                  <a:srgbClr val="FF0000"/>
                </a:solidFill>
              </a:rPr>
              <a:t>Mission vs. Vision</a:t>
            </a:r>
            <a:endParaRPr lang="en-US" dirty="0">
              <a:solidFill>
                <a:srgbClr val="FF0000"/>
              </a:solidFill>
            </a:endParaRPr>
          </a:p>
        </p:txBody>
      </p:sp>
      <p:sp>
        <p:nvSpPr>
          <p:cNvPr id="3" name="Content Placeholder 2">
            <a:extLst>
              <a:ext uri="{FF2B5EF4-FFF2-40B4-BE49-F238E27FC236}">
                <a16:creationId xmlns:a16="http://schemas.microsoft.com/office/drawing/2014/main" id="{6AF0A889-E11B-CE37-2112-7AB77BB5C255}"/>
              </a:ext>
            </a:extLst>
          </p:cNvPr>
          <p:cNvSpPr>
            <a:spLocks noGrp="1"/>
          </p:cNvSpPr>
          <p:nvPr>
            <p:ph idx="1"/>
          </p:nvPr>
        </p:nvSpPr>
        <p:spPr>
          <a:xfrm>
            <a:off x="677334" y="1505527"/>
            <a:ext cx="7598448" cy="5095298"/>
          </a:xfrm>
        </p:spPr>
        <p:txBody>
          <a:bodyPr>
            <a:normAutofit fontScale="62500" lnSpcReduction="20000"/>
          </a:bodyPr>
          <a:lstStyle/>
          <a:p>
            <a:endParaRPr lang="en-US" dirty="0"/>
          </a:p>
          <a:p>
            <a:r>
              <a:rPr lang="en-US" sz="2000" b="1" dirty="0"/>
              <a:t>Vision = What is the Chapters hopes to Achieve                                                                                                                Long Term- ‘Chapters Dream’ and “The What”</a:t>
            </a:r>
          </a:p>
          <a:p>
            <a:endParaRPr lang="en-US" sz="2000" b="1" dirty="0"/>
          </a:p>
          <a:p>
            <a:r>
              <a:rPr lang="en-US" sz="2000" b="1" dirty="0"/>
              <a:t>Mission = Always supports the Vision and How will the                                                    Chapter Achieve its Vision? “The How”</a:t>
            </a:r>
          </a:p>
          <a:p>
            <a:endParaRPr lang="en-US" sz="2000" b="1" dirty="0"/>
          </a:p>
          <a:p>
            <a:r>
              <a:rPr lang="en-US" sz="2000" b="1" dirty="0">
                <a:solidFill>
                  <a:srgbClr val="FF0000"/>
                </a:solidFill>
              </a:rPr>
              <a:t>SNICC:  The ‘mission’ of the Southern Nevada Chapter                                                          is to support its stakeholders in the creation and  maintenance                                             of a safe built environment.  </a:t>
            </a:r>
          </a:p>
          <a:p>
            <a:r>
              <a:rPr lang="en-US" sz="2000" b="1" dirty="0"/>
              <a:t>Mission or Vision?</a:t>
            </a:r>
          </a:p>
          <a:p>
            <a:endParaRPr lang="en-US" sz="2000" b="1" dirty="0"/>
          </a:p>
          <a:p>
            <a:r>
              <a:rPr lang="en-US" sz="2000" b="1" dirty="0"/>
              <a:t>Creating </a:t>
            </a:r>
            <a:r>
              <a:rPr lang="en-US" sz="2000" b="1" dirty="0" err="1"/>
              <a:t>safe,affordable,and</a:t>
            </a:r>
            <a:r>
              <a:rPr lang="en-US" sz="2000" b="1" dirty="0"/>
              <a:t> sustainable buildings &amp; Communities</a:t>
            </a:r>
          </a:p>
          <a:p>
            <a:endParaRPr lang="en-US" sz="2000" b="1" dirty="0"/>
          </a:p>
          <a:p>
            <a:r>
              <a:rPr lang="en-US" sz="2000" b="1" dirty="0"/>
              <a:t>To provide the </a:t>
            </a:r>
            <a:r>
              <a:rPr lang="en-US" sz="2000" b="1" dirty="0" err="1"/>
              <a:t>information,tools</a:t>
            </a:r>
            <a:r>
              <a:rPr lang="en-US" sz="2000" b="1" dirty="0"/>
              <a:t> and resources that</a:t>
            </a:r>
          </a:p>
          <a:p>
            <a:pPr marL="0" indent="0">
              <a:buNone/>
            </a:pPr>
            <a:r>
              <a:rPr lang="en-US" sz="2000" b="1" dirty="0"/>
              <a:t>       Members rely on, building safety professionals turn to</a:t>
            </a:r>
          </a:p>
          <a:p>
            <a:pPr marL="0" indent="0">
              <a:buNone/>
            </a:pPr>
            <a:r>
              <a:rPr lang="en-US" sz="2000" b="1" dirty="0"/>
              <a:t>       And the public trusts.</a:t>
            </a:r>
          </a:p>
          <a:p>
            <a:endParaRPr lang="en-US" sz="2000" b="1" dirty="0"/>
          </a:p>
          <a:p>
            <a:r>
              <a:rPr lang="en-US" sz="2000" b="1" dirty="0"/>
              <a:t>Both are necessary to effectively run your chapter</a:t>
            </a:r>
          </a:p>
          <a:p>
            <a:pPr marL="0" indent="0">
              <a:buNone/>
            </a:pPr>
            <a:endParaRPr lang="en-US" sz="2000" b="1" dirty="0"/>
          </a:p>
          <a:p>
            <a:endParaRPr lang="en-US" dirty="0"/>
          </a:p>
          <a:p>
            <a:endParaRPr lang="en-US" dirty="0"/>
          </a:p>
        </p:txBody>
      </p:sp>
      <p:pic>
        <p:nvPicPr>
          <p:cNvPr id="5" name="Picture 4" descr="A close up of a blue eye">
            <a:extLst>
              <a:ext uri="{FF2B5EF4-FFF2-40B4-BE49-F238E27FC236}">
                <a16:creationId xmlns:a16="http://schemas.microsoft.com/office/drawing/2014/main" id="{15A47346-022B-636F-7BAF-DD3A95DD67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56400" y="1357312"/>
            <a:ext cx="5435600" cy="4143375"/>
          </a:xfrm>
          <a:prstGeom prst="rect">
            <a:avLst/>
          </a:prstGeom>
        </p:spPr>
      </p:pic>
    </p:spTree>
    <p:extLst>
      <p:ext uri="{BB962C8B-B14F-4D97-AF65-F5344CB8AC3E}">
        <p14:creationId xmlns:p14="http://schemas.microsoft.com/office/powerpoint/2010/main" val="19045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1000"/>
                                        <p:tgtEl>
                                          <p:spTgt spid="3">
                                            <p:txEl>
                                              <p:pRg st="12" end="12"/>
                                            </p:txEl>
                                          </p:spTgt>
                                        </p:tgtEl>
                                      </p:cBhvr>
                                    </p:animEffect>
                                    <p:anim calcmode="lin" valueType="num">
                                      <p:cBhvr>
                                        <p:cTn id="5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1000"/>
                                        <p:tgtEl>
                                          <p:spTgt spid="3">
                                            <p:txEl>
                                              <p:pRg st="14" end="14"/>
                                            </p:txEl>
                                          </p:spTgt>
                                        </p:tgtEl>
                                      </p:cBhvr>
                                    </p:animEffect>
                                    <p:anim calcmode="lin" valueType="num">
                                      <p:cBhvr>
                                        <p:cTn id="6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F309-6BA1-A81F-61FF-736B08E08EF2}"/>
              </a:ext>
            </a:extLst>
          </p:cNvPr>
          <p:cNvSpPr>
            <a:spLocks noGrp="1"/>
          </p:cNvSpPr>
          <p:nvPr>
            <p:ph type="title"/>
          </p:nvPr>
        </p:nvSpPr>
        <p:spPr/>
        <p:txBody>
          <a:bodyPr>
            <a:normAutofit fontScale="90000"/>
          </a:bodyPr>
          <a:lstStyle/>
          <a:p>
            <a:r>
              <a:rPr lang="en-US" dirty="0">
                <a:solidFill>
                  <a:srgbClr val="FF0000"/>
                </a:solidFill>
              </a:rPr>
              <a:t>The Chapters Officers are Stewarts of the Chapter and Must be Good Leaders</a:t>
            </a:r>
            <a:br>
              <a:rPr lang="en-US" dirty="0"/>
            </a:br>
            <a:r>
              <a:rPr lang="en-US" dirty="0"/>
              <a:t> </a:t>
            </a:r>
          </a:p>
        </p:txBody>
      </p:sp>
      <p:sp>
        <p:nvSpPr>
          <p:cNvPr id="3" name="Content Placeholder 2">
            <a:extLst>
              <a:ext uri="{FF2B5EF4-FFF2-40B4-BE49-F238E27FC236}">
                <a16:creationId xmlns:a16="http://schemas.microsoft.com/office/drawing/2014/main" id="{DB4D99A3-1111-F853-6491-7EED4C61E937}"/>
              </a:ext>
            </a:extLst>
          </p:cNvPr>
          <p:cNvSpPr>
            <a:spLocks noGrp="1"/>
          </p:cNvSpPr>
          <p:nvPr>
            <p:ph idx="1"/>
          </p:nvPr>
        </p:nvSpPr>
        <p:spPr/>
        <p:txBody>
          <a:bodyPr/>
          <a:lstStyle/>
          <a:p>
            <a:r>
              <a:rPr lang="en-US" dirty="0">
                <a:solidFill>
                  <a:srgbClr val="FF0000"/>
                </a:solidFill>
              </a:rPr>
              <a:t>One of Their Major Responsibilities are to  Keep the Financial                   Aspects of the Chapter Intact</a:t>
            </a:r>
          </a:p>
          <a:p>
            <a:endParaRPr lang="en-US" dirty="0"/>
          </a:p>
          <a:p>
            <a:r>
              <a:rPr lang="en-US" dirty="0">
                <a:solidFill>
                  <a:srgbClr val="0070C0"/>
                </a:solidFill>
              </a:rPr>
              <a:t>It helps if the board has some knowledge </a:t>
            </a:r>
            <a:r>
              <a:rPr lang="en-US">
                <a:solidFill>
                  <a:srgbClr val="0070C0"/>
                </a:solidFill>
              </a:rPr>
              <a:t>of running or                       </a:t>
            </a:r>
            <a:r>
              <a:rPr lang="en-US" dirty="0">
                <a:solidFill>
                  <a:srgbClr val="0070C0"/>
                </a:solidFill>
              </a:rPr>
              <a:t>m</a:t>
            </a:r>
            <a:r>
              <a:rPr lang="en-US">
                <a:solidFill>
                  <a:srgbClr val="0070C0"/>
                </a:solidFill>
              </a:rPr>
              <a:t>anaging A business or organization or </a:t>
            </a:r>
            <a:r>
              <a:rPr lang="en-US" dirty="0">
                <a:solidFill>
                  <a:srgbClr val="0070C0"/>
                </a:solidFill>
              </a:rPr>
              <a:t>Jurisdiction</a:t>
            </a:r>
          </a:p>
          <a:p>
            <a:endParaRPr lang="en-US" dirty="0"/>
          </a:p>
          <a:p>
            <a:r>
              <a:rPr lang="en-US" b="1" dirty="0">
                <a:solidFill>
                  <a:srgbClr val="0070C0"/>
                </a:solidFill>
              </a:rPr>
              <a:t>Must be aware of: </a:t>
            </a:r>
          </a:p>
          <a:p>
            <a:r>
              <a:rPr lang="en-US" b="1" dirty="0">
                <a:solidFill>
                  <a:srgbClr val="0070C0"/>
                </a:solidFill>
              </a:rPr>
              <a:t>local, state and *national economic factors, *issues and *forecasts</a:t>
            </a:r>
          </a:p>
          <a:p>
            <a:endParaRPr lang="en-US" dirty="0"/>
          </a:p>
          <a:p>
            <a:endParaRPr lang="en-US" dirty="0"/>
          </a:p>
        </p:txBody>
      </p:sp>
      <p:pic>
        <p:nvPicPr>
          <p:cNvPr id="5" name="Picture 4" descr="A group of men with different faces&#10;&#10;AI-generated content may be incorrect.">
            <a:extLst>
              <a:ext uri="{FF2B5EF4-FFF2-40B4-BE49-F238E27FC236}">
                <a16:creationId xmlns:a16="http://schemas.microsoft.com/office/drawing/2014/main" id="{A6CC6452-78B1-584D-2040-BF1FF8F9A4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52080" y="2095500"/>
            <a:ext cx="4338320" cy="2667000"/>
          </a:xfrm>
          <a:prstGeom prst="rect">
            <a:avLst/>
          </a:prstGeom>
        </p:spPr>
      </p:pic>
      <p:sp>
        <p:nvSpPr>
          <p:cNvPr id="6" name="TextBox 5">
            <a:extLst>
              <a:ext uri="{FF2B5EF4-FFF2-40B4-BE49-F238E27FC236}">
                <a16:creationId xmlns:a16="http://schemas.microsoft.com/office/drawing/2014/main" id="{4A26D10E-90A0-4512-6332-04935AD7A4F4}"/>
              </a:ext>
            </a:extLst>
          </p:cNvPr>
          <p:cNvSpPr txBox="1"/>
          <p:nvPr/>
        </p:nvSpPr>
        <p:spPr>
          <a:xfrm>
            <a:off x="7945120" y="4762500"/>
            <a:ext cx="4145280" cy="230832"/>
          </a:xfrm>
          <a:prstGeom prst="rect">
            <a:avLst/>
          </a:prstGeom>
          <a:noFill/>
        </p:spPr>
        <p:txBody>
          <a:bodyPr wrap="square" rtlCol="0">
            <a:spAutoFit/>
          </a:bodyPr>
          <a:lstStyle/>
          <a:p>
            <a:r>
              <a:rPr lang="en-US" sz="900">
                <a:hlinkClick r:id="rId3" tooltip="https://manuelgross.blogspot.com/2017/01/el-liderazgo-introvertido-toma-fuerza.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682134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6C4F-2907-10E4-14F7-0EF8360AC8FD}"/>
              </a:ext>
            </a:extLst>
          </p:cNvPr>
          <p:cNvSpPr>
            <a:spLocks noGrp="1"/>
          </p:cNvSpPr>
          <p:nvPr>
            <p:ph type="title"/>
          </p:nvPr>
        </p:nvSpPr>
        <p:spPr>
          <a:xfrm>
            <a:off x="5536734" y="609600"/>
            <a:ext cx="3737268" cy="1320800"/>
          </a:xfrm>
        </p:spPr>
        <p:txBody>
          <a:bodyPr>
            <a:normAutofit/>
          </a:bodyPr>
          <a:lstStyle/>
          <a:p>
            <a:pPr>
              <a:lnSpc>
                <a:spcPct val="90000"/>
              </a:lnSpc>
            </a:pPr>
            <a:r>
              <a:rPr lang="en-US" sz="2800" dirty="0">
                <a:solidFill>
                  <a:schemeClr val="accent2">
                    <a:lumMod val="50000"/>
                  </a:schemeClr>
                </a:solidFill>
              </a:rPr>
              <a:t>Who are Your Officers and Members ??</a:t>
            </a:r>
          </a:p>
        </p:txBody>
      </p:sp>
      <p:sp>
        <p:nvSpPr>
          <p:cNvPr id="9" name="Content Placeholder 8">
            <a:extLst>
              <a:ext uri="{FF2B5EF4-FFF2-40B4-BE49-F238E27FC236}">
                <a16:creationId xmlns:a16="http://schemas.microsoft.com/office/drawing/2014/main" id="{51F889C6-C35F-A20D-850A-1BB0B9CC0AF5}"/>
              </a:ext>
            </a:extLst>
          </p:cNvPr>
          <p:cNvSpPr>
            <a:spLocks noGrp="1"/>
          </p:cNvSpPr>
          <p:nvPr>
            <p:ph idx="1"/>
          </p:nvPr>
        </p:nvSpPr>
        <p:spPr>
          <a:xfrm>
            <a:off x="5209563" y="1685925"/>
            <a:ext cx="4064439" cy="4355437"/>
          </a:xfrm>
        </p:spPr>
        <p:txBody>
          <a:bodyPr>
            <a:noAutofit/>
          </a:bodyPr>
          <a:lstStyle/>
          <a:p>
            <a:r>
              <a:rPr lang="en-US" sz="2000" dirty="0">
                <a:solidFill>
                  <a:schemeClr val="tx1"/>
                </a:solidFill>
                <a:latin typeface="Arial" panose="020B0604020202020204" pitchFamily="34" charset="0"/>
                <a:cs typeface="Arial" panose="020B0604020202020204" pitchFamily="34" charset="0"/>
              </a:rPr>
              <a:t>Are the ‘Workers’ Volunteers or Paid Staff?  Can reduce workload </a:t>
            </a:r>
          </a:p>
          <a:p>
            <a:r>
              <a:rPr lang="en-US" sz="2000" dirty="0">
                <a:solidFill>
                  <a:schemeClr val="tx1"/>
                </a:solidFill>
                <a:latin typeface="Arial" panose="020B0604020202020204" pitchFamily="34" charset="0"/>
                <a:cs typeface="Arial" panose="020B0604020202020204" pitchFamily="34" charset="0"/>
              </a:rPr>
              <a:t>Keep Board and Members interested and engaged!!</a:t>
            </a:r>
          </a:p>
          <a:p>
            <a:r>
              <a:rPr lang="en-US" sz="2000" dirty="0">
                <a:solidFill>
                  <a:schemeClr val="tx1"/>
                </a:solidFill>
                <a:latin typeface="Arial" panose="020B0604020202020204" pitchFamily="34" charset="0"/>
                <a:cs typeface="Arial" panose="020B0604020202020204" pitchFamily="34" charset="0"/>
              </a:rPr>
              <a:t>Limit Board and Regular Meetings to a specific time.</a:t>
            </a:r>
          </a:p>
          <a:p>
            <a:r>
              <a:rPr lang="en-US" sz="2000" dirty="0">
                <a:solidFill>
                  <a:schemeClr val="tx1"/>
                </a:solidFill>
                <a:latin typeface="Arial" panose="020B0604020202020204" pitchFamily="34" charset="0"/>
                <a:cs typeface="Arial" panose="020B0604020202020204" pitchFamily="34" charset="0"/>
              </a:rPr>
              <a:t>Don’t attempt to give one or two members all of the work, even if they volunteer.</a:t>
            </a:r>
          </a:p>
          <a:p>
            <a:r>
              <a:rPr lang="en-US" sz="2000" dirty="0">
                <a:solidFill>
                  <a:schemeClr val="tx1"/>
                </a:solidFill>
                <a:latin typeface="Arial" panose="020B0604020202020204" pitchFamily="34" charset="0"/>
                <a:cs typeface="Arial" panose="020B0604020202020204" pitchFamily="34" charset="0"/>
              </a:rPr>
              <a:t>Look for the signs of ‘burnout</a:t>
            </a:r>
            <a:r>
              <a:rPr lang="en-US" sz="2000" dirty="0">
                <a:latin typeface="Arial" panose="020B0604020202020204" pitchFamily="34" charset="0"/>
                <a:cs typeface="Arial" panose="020B0604020202020204" pitchFamily="34" charset="0"/>
              </a:rPr>
              <a:t>’</a:t>
            </a:r>
          </a:p>
        </p:txBody>
      </p:sp>
      <p:pic>
        <p:nvPicPr>
          <p:cNvPr id="5" name="Content Placeholder 4" descr="A group of people sleeping at a table&#10;&#10;AI-generated content may be incorrect.">
            <a:extLst>
              <a:ext uri="{FF2B5EF4-FFF2-40B4-BE49-F238E27FC236}">
                <a16:creationId xmlns:a16="http://schemas.microsoft.com/office/drawing/2014/main" id="{C14EBBFD-B737-5D89-27CE-B1AA92B1B36D}"/>
              </a:ext>
            </a:extLst>
          </p:cNvPr>
          <p:cNvPicPr>
            <a:picLocks noChangeAspect="1"/>
          </p:cNvPicPr>
          <p:nvPr/>
        </p:nvPicPr>
        <p:blipFill>
          <a:blip r:embed="rId2">
            <a:extLst>
              <a:ext uri="{28A0092B-C50C-407E-A947-70E740481C1C}">
                <a14:useLocalDpi xmlns:a14="http://schemas.microsoft.com/office/drawing/2010/main" val="0"/>
              </a:ext>
            </a:extLst>
          </a:blip>
          <a:srcRect r="-1" b="1705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6392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67F9F2-C6F8-7153-C918-9E47BC8F3919}"/>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Steps to Run a Successful Board Meeting</a:t>
            </a:r>
          </a:p>
        </p:txBody>
      </p:sp>
      <p:pic>
        <p:nvPicPr>
          <p:cNvPr id="5" name="Content Placeholder 4" descr="A group of people with arms raised&#10;&#10;AI-generated content may be incorrect.">
            <a:extLst>
              <a:ext uri="{FF2B5EF4-FFF2-40B4-BE49-F238E27FC236}">
                <a16:creationId xmlns:a16="http://schemas.microsoft.com/office/drawing/2014/main" id="{5EC85BE4-4EFE-39C2-761D-BD3CEE056C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51" y="2175002"/>
            <a:ext cx="3856774" cy="2596894"/>
          </a:xfrm>
          <a:prstGeom prst="rect">
            <a:avLst/>
          </a:prstGeom>
        </p:spPr>
      </p:pic>
      <p:sp>
        <p:nvSpPr>
          <p:cNvPr id="10" name="Content Placeholder 9">
            <a:extLst>
              <a:ext uri="{FF2B5EF4-FFF2-40B4-BE49-F238E27FC236}">
                <a16:creationId xmlns:a16="http://schemas.microsoft.com/office/drawing/2014/main" id="{68751E07-6010-556C-2561-DD1B353AF152}"/>
              </a:ext>
            </a:extLst>
          </p:cNvPr>
          <p:cNvSpPr>
            <a:spLocks noGrp="1"/>
          </p:cNvSpPr>
          <p:nvPr>
            <p:ph idx="1"/>
          </p:nvPr>
        </p:nvSpPr>
        <p:spPr>
          <a:xfrm>
            <a:off x="7181725" y="2837329"/>
            <a:ext cx="4512988" cy="3317938"/>
          </a:xfrm>
        </p:spPr>
        <p:txBody>
          <a:bodyPr anchor="t">
            <a:noAutofit/>
          </a:bodyPr>
          <a:lstStyle/>
          <a:p>
            <a:r>
              <a:rPr lang="en-US" sz="2400" dirty="0">
                <a:solidFill>
                  <a:srgbClr val="FFFFFF"/>
                </a:solidFill>
                <a:latin typeface="Arial" panose="020B0604020202020204" pitchFamily="34" charset="0"/>
                <a:cs typeface="Arial" panose="020B0604020202020204" pitchFamily="34" charset="0"/>
              </a:rPr>
              <a:t>Define the Meeting Objectives</a:t>
            </a:r>
          </a:p>
          <a:p>
            <a:r>
              <a:rPr lang="en-US" sz="2400" dirty="0">
                <a:solidFill>
                  <a:srgbClr val="FFFFFF"/>
                </a:solidFill>
                <a:latin typeface="Arial" panose="020B0604020202020204" pitchFamily="34" charset="0"/>
                <a:cs typeface="Arial" panose="020B0604020202020204" pitchFamily="34" charset="0"/>
              </a:rPr>
              <a:t>Create an Agenda and Send Calendar Invites</a:t>
            </a:r>
          </a:p>
          <a:p>
            <a:r>
              <a:rPr lang="en-US" sz="2400" dirty="0">
                <a:solidFill>
                  <a:srgbClr val="FFFFFF"/>
                </a:solidFill>
                <a:latin typeface="Arial" panose="020B0604020202020204" pitchFamily="34" charset="0"/>
                <a:cs typeface="Arial" panose="020B0604020202020204" pitchFamily="34" charset="0"/>
              </a:rPr>
              <a:t>Determine a ‘safe’ location</a:t>
            </a:r>
          </a:p>
          <a:p>
            <a:r>
              <a:rPr lang="en-US" sz="2400" dirty="0">
                <a:solidFill>
                  <a:srgbClr val="FFFFFF"/>
                </a:solidFill>
                <a:latin typeface="Arial" panose="020B0604020202020204" pitchFamily="34" charset="0"/>
                <a:cs typeface="Arial" panose="020B0604020202020204" pitchFamily="34" charset="0"/>
              </a:rPr>
              <a:t>STAY ON TRACK</a:t>
            </a:r>
          </a:p>
          <a:p>
            <a:r>
              <a:rPr lang="en-US" sz="2400" dirty="0">
                <a:solidFill>
                  <a:srgbClr val="FFFFFF"/>
                </a:solidFill>
                <a:latin typeface="Arial" panose="020B0604020202020204" pitchFamily="34" charset="0"/>
                <a:cs typeface="Arial" panose="020B0604020202020204" pitchFamily="34" charset="0"/>
              </a:rPr>
              <a:t>End with Clear Actions, Timelines and Owners</a:t>
            </a:r>
          </a:p>
        </p:txBody>
      </p:sp>
      <p:sp>
        <p:nvSpPr>
          <p:cNvPr id="6" name="TextBox 5">
            <a:extLst>
              <a:ext uri="{FF2B5EF4-FFF2-40B4-BE49-F238E27FC236}">
                <a16:creationId xmlns:a16="http://schemas.microsoft.com/office/drawing/2014/main" id="{E1537052-9EA5-85B0-EDDD-A23DED45AF79}"/>
              </a:ext>
            </a:extLst>
          </p:cNvPr>
          <p:cNvSpPr txBox="1"/>
          <p:nvPr/>
        </p:nvSpPr>
        <p:spPr>
          <a:xfrm>
            <a:off x="2072945" y="4571841"/>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nscioustourism.wordpress.com/building-healthy-happy-workpla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0168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7D95-E30B-C80B-E87E-B65E6E8408DE}"/>
              </a:ext>
            </a:extLst>
          </p:cNvPr>
          <p:cNvSpPr>
            <a:spLocks noGrp="1"/>
          </p:cNvSpPr>
          <p:nvPr>
            <p:ph type="title"/>
          </p:nvPr>
        </p:nvSpPr>
        <p:spPr/>
        <p:txBody>
          <a:bodyPr>
            <a:normAutofit/>
          </a:bodyPr>
          <a:lstStyle/>
          <a:p>
            <a:r>
              <a:rPr lang="en-US" sz="3200" dirty="0">
                <a:solidFill>
                  <a:srgbClr val="0070C0"/>
                </a:solidFill>
              </a:rPr>
              <a:t>Successful Chapters have a Business Plan</a:t>
            </a:r>
          </a:p>
        </p:txBody>
      </p:sp>
      <p:sp>
        <p:nvSpPr>
          <p:cNvPr id="3" name="Content Placeholder 2">
            <a:extLst>
              <a:ext uri="{FF2B5EF4-FFF2-40B4-BE49-F238E27FC236}">
                <a16:creationId xmlns:a16="http://schemas.microsoft.com/office/drawing/2014/main" id="{F7B23495-D10C-3EDE-D153-8637DE59A6CF}"/>
              </a:ext>
            </a:extLst>
          </p:cNvPr>
          <p:cNvSpPr>
            <a:spLocks noGrp="1"/>
          </p:cNvSpPr>
          <p:nvPr>
            <p:ph idx="1"/>
          </p:nvPr>
        </p:nvSpPr>
        <p:spPr/>
        <p:txBody>
          <a:bodyPr>
            <a:normAutofit fontScale="92500" lnSpcReduction="20000"/>
          </a:bodyPr>
          <a:lstStyle/>
          <a:p>
            <a:r>
              <a:rPr lang="en-US" dirty="0"/>
              <a:t>Plan of Action</a:t>
            </a:r>
          </a:p>
          <a:p>
            <a:r>
              <a:rPr lang="en-US" dirty="0"/>
              <a:t>Work Plan</a:t>
            </a:r>
          </a:p>
          <a:p>
            <a:r>
              <a:rPr lang="en-US" dirty="0"/>
              <a:t>Plan of Activities</a:t>
            </a:r>
          </a:p>
          <a:p>
            <a:r>
              <a:rPr lang="en-US" dirty="0"/>
              <a:t>Work Plan</a:t>
            </a:r>
          </a:p>
          <a:p>
            <a:r>
              <a:rPr lang="en-US" dirty="0"/>
              <a:t>Action Plan</a:t>
            </a:r>
          </a:p>
          <a:p>
            <a:r>
              <a:rPr lang="en-US" dirty="0"/>
              <a:t>Operational Plan</a:t>
            </a:r>
          </a:p>
          <a:p>
            <a:r>
              <a:rPr lang="en-US" dirty="0"/>
              <a:t>Business Road Map</a:t>
            </a:r>
          </a:p>
          <a:p>
            <a:r>
              <a:rPr lang="en-US" dirty="0"/>
              <a:t>Business Strategy</a:t>
            </a:r>
          </a:p>
          <a:p>
            <a:endParaRPr lang="en-US" dirty="0"/>
          </a:p>
          <a:p>
            <a:r>
              <a:rPr lang="en-US" b="1" dirty="0">
                <a:solidFill>
                  <a:srgbClr val="FF0000"/>
                </a:solidFill>
              </a:rPr>
              <a:t>Call them what you wish but they are all examples of “BUSINESS PLANS”</a:t>
            </a:r>
          </a:p>
          <a:p>
            <a:pPr lvl="1"/>
            <a:r>
              <a:rPr lang="en-US" sz="2000" b="1" dirty="0">
                <a:solidFill>
                  <a:srgbClr val="00B0F0"/>
                </a:solidFill>
                <a:latin typeface="Arial" panose="020B0604020202020204" pitchFamily="34" charset="0"/>
                <a:cs typeface="Arial" panose="020B0604020202020204" pitchFamily="34" charset="0"/>
              </a:rPr>
              <a:t>“IF YOU FAIL TO PLAN, YOU PLAN TO FAIL”-Benjamin Franklin</a:t>
            </a:r>
          </a:p>
        </p:txBody>
      </p:sp>
      <p:pic>
        <p:nvPicPr>
          <p:cNvPr id="5" name="Picture 4" descr="A road with a sign on it">
            <a:extLst>
              <a:ext uri="{FF2B5EF4-FFF2-40B4-BE49-F238E27FC236}">
                <a16:creationId xmlns:a16="http://schemas.microsoft.com/office/drawing/2014/main" id="{F50642B3-A1AC-F87B-8C48-E62837EA13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9440" y="1533236"/>
            <a:ext cx="7508240" cy="3302924"/>
          </a:xfrm>
          <a:prstGeom prst="rect">
            <a:avLst/>
          </a:prstGeom>
        </p:spPr>
      </p:pic>
    </p:spTree>
    <p:extLst>
      <p:ext uri="{BB962C8B-B14F-4D97-AF65-F5344CB8AC3E}">
        <p14:creationId xmlns:p14="http://schemas.microsoft.com/office/powerpoint/2010/main" val="149097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09C9-620F-5EC0-93B5-EC33993F85C6}"/>
              </a:ext>
            </a:extLst>
          </p:cNvPr>
          <p:cNvSpPr>
            <a:spLocks noGrp="1"/>
          </p:cNvSpPr>
          <p:nvPr>
            <p:ph type="title"/>
          </p:nvPr>
        </p:nvSpPr>
        <p:spPr/>
        <p:txBody>
          <a:bodyPr/>
          <a:lstStyle/>
          <a:p>
            <a:r>
              <a:rPr lang="en-US" dirty="0">
                <a:solidFill>
                  <a:srgbClr val="FF0000"/>
                </a:solidFill>
              </a:rPr>
              <a:t>Typical Business Plan Format Which may be drafted as “By-Laws”</a:t>
            </a:r>
          </a:p>
        </p:txBody>
      </p:sp>
      <p:sp>
        <p:nvSpPr>
          <p:cNvPr id="3" name="Content Placeholder 2">
            <a:extLst>
              <a:ext uri="{FF2B5EF4-FFF2-40B4-BE49-F238E27FC236}">
                <a16:creationId xmlns:a16="http://schemas.microsoft.com/office/drawing/2014/main" id="{760E86AF-1156-98E4-2B7A-04E8A6814458}"/>
              </a:ext>
            </a:extLst>
          </p:cNvPr>
          <p:cNvSpPr>
            <a:spLocks noGrp="1"/>
          </p:cNvSpPr>
          <p:nvPr>
            <p:ph idx="1"/>
          </p:nvPr>
        </p:nvSpPr>
        <p:spPr/>
        <p:txBody>
          <a:bodyPr>
            <a:normAutofit fontScale="40000" lnSpcReduction="20000"/>
          </a:bodyPr>
          <a:lstStyle/>
          <a:p>
            <a:r>
              <a:rPr lang="en-US" sz="3800" u="sng" dirty="0">
                <a:latin typeface="Arial" panose="020B0604020202020204" pitchFamily="34" charset="0"/>
                <a:cs typeface="Arial" panose="020B0604020202020204" pitchFamily="34" charset="0"/>
              </a:rPr>
              <a:t>Start with your Executive Summary</a:t>
            </a:r>
          </a:p>
          <a:p>
            <a:r>
              <a:rPr lang="en-US" sz="3800" dirty="0">
                <a:latin typeface="Arial" panose="020B0604020202020204" pitchFamily="34" charset="0"/>
                <a:cs typeface="Arial" panose="020B0604020202020204" pitchFamily="34" charset="0"/>
              </a:rPr>
              <a:t>   What is your chapter goals and why it will successful</a:t>
            </a:r>
          </a:p>
          <a:p>
            <a:r>
              <a:rPr lang="en-US" sz="3800" u="sng" dirty="0">
                <a:latin typeface="Arial" panose="020B0604020202020204" pitchFamily="34" charset="0"/>
                <a:cs typeface="Arial" panose="020B0604020202020204" pitchFamily="34" charset="0"/>
              </a:rPr>
              <a:t>Market Analysis</a:t>
            </a:r>
          </a:p>
          <a:p>
            <a:r>
              <a:rPr lang="en-US" sz="3800" dirty="0">
                <a:latin typeface="Arial" panose="020B0604020202020204" pitchFamily="34" charset="0"/>
                <a:cs typeface="Arial" panose="020B0604020202020204" pitchFamily="34" charset="0"/>
              </a:rPr>
              <a:t>    What or Who is your Target Audience (code officials, contractors, industry)</a:t>
            </a:r>
          </a:p>
          <a:p>
            <a:r>
              <a:rPr lang="en-US" sz="3800" dirty="0">
                <a:latin typeface="Arial" panose="020B0604020202020204" pitchFamily="34" charset="0"/>
                <a:cs typeface="Arial" panose="020B0604020202020204" pitchFamily="34" charset="0"/>
              </a:rPr>
              <a:t>     Why are you different than your competitors,  (and how will you attract customers)</a:t>
            </a:r>
          </a:p>
          <a:p>
            <a:r>
              <a:rPr lang="en-US" sz="3800" u="sng" dirty="0">
                <a:latin typeface="Arial" panose="020B0604020202020204" pitchFamily="34" charset="0"/>
                <a:cs typeface="Arial" panose="020B0604020202020204" pitchFamily="34" charset="0"/>
              </a:rPr>
              <a:t>Organization and Management</a:t>
            </a:r>
          </a:p>
          <a:p>
            <a:r>
              <a:rPr lang="en-US" sz="3800" dirty="0">
                <a:latin typeface="Arial" panose="020B0604020202020204" pitchFamily="34" charset="0"/>
                <a:cs typeface="Arial" panose="020B0604020202020204" pitchFamily="34" charset="0"/>
              </a:rPr>
              <a:t>      How is your chapter structured and who are the leaders (are they elected, friends, appointed)</a:t>
            </a:r>
          </a:p>
          <a:p>
            <a:r>
              <a:rPr lang="en-US" sz="3800" u="sng" dirty="0">
                <a:latin typeface="Arial" panose="020B0604020202020204" pitchFamily="34" charset="0"/>
                <a:cs typeface="Arial" panose="020B0604020202020204" pitchFamily="34" charset="0"/>
              </a:rPr>
              <a:t>Financial Projections</a:t>
            </a:r>
          </a:p>
          <a:p>
            <a:r>
              <a:rPr lang="en-US" sz="3800" dirty="0">
                <a:latin typeface="Arial" panose="020B0604020202020204" pitchFamily="34" charset="0"/>
                <a:cs typeface="Arial" panose="020B0604020202020204" pitchFamily="34" charset="0"/>
              </a:rPr>
              <a:t>      Why and How will your Chapter be Viable</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Financial Projections can be changed as the chapter grows</a:t>
            </a:r>
          </a:p>
          <a:p>
            <a:r>
              <a:rPr lang="en-US" dirty="0"/>
              <a:t>   </a:t>
            </a:r>
          </a:p>
          <a:p>
            <a:endParaRPr lang="en-US" dirty="0"/>
          </a:p>
        </p:txBody>
      </p:sp>
    </p:spTree>
    <p:extLst>
      <p:ext uri="{BB962C8B-B14F-4D97-AF65-F5344CB8AC3E}">
        <p14:creationId xmlns:p14="http://schemas.microsoft.com/office/powerpoint/2010/main" val="103752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6164-D988-6C3B-3260-04A06716B9F2}"/>
              </a:ext>
            </a:extLst>
          </p:cNvPr>
          <p:cNvSpPr>
            <a:spLocks noGrp="1"/>
          </p:cNvSpPr>
          <p:nvPr>
            <p:ph type="title"/>
          </p:nvPr>
        </p:nvSpPr>
        <p:spPr/>
        <p:txBody>
          <a:bodyPr>
            <a:normAutofit/>
          </a:bodyPr>
          <a:lstStyle/>
          <a:p>
            <a:r>
              <a:rPr lang="en-US" sz="3200" dirty="0">
                <a:solidFill>
                  <a:srgbClr val="FF0000"/>
                </a:solidFill>
              </a:rPr>
              <a:t>Establish a Budget for the Chapter / Business</a:t>
            </a:r>
          </a:p>
        </p:txBody>
      </p:sp>
      <p:sp>
        <p:nvSpPr>
          <p:cNvPr id="3" name="Content Placeholder 2">
            <a:extLst>
              <a:ext uri="{FF2B5EF4-FFF2-40B4-BE49-F238E27FC236}">
                <a16:creationId xmlns:a16="http://schemas.microsoft.com/office/drawing/2014/main" id="{A750AD53-C2BA-2464-BC2E-B09B7FA551E5}"/>
              </a:ext>
            </a:extLst>
          </p:cNvPr>
          <p:cNvSpPr>
            <a:spLocks noGrp="1"/>
          </p:cNvSpPr>
          <p:nvPr>
            <p:ph idx="1"/>
          </p:nvPr>
        </p:nvSpPr>
        <p:spPr/>
        <p:txBody>
          <a:bodyPr>
            <a:normAutofit fontScale="92500" lnSpcReduction="10000"/>
          </a:bodyPr>
          <a:lstStyle/>
          <a:p>
            <a:r>
              <a:rPr lang="en-US" dirty="0"/>
              <a:t>What is a Budget?</a:t>
            </a:r>
          </a:p>
          <a:p>
            <a:endParaRPr lang="en-US" dirty="0"/>
          </a:p>
          <a:p>
            <a:r>
              <a:rPr lang="en-US" dirty="0"/>
              <a:t>A document that organizations use to track income and expenses                         in a detailed enough way to make operational decisions</a:t>
            </a:r>
          </a:p>
          <a:p>
            <a:endParaRPr lang="en-US" dirty="0"/>
          </a:p>
          <a:p>
            <a:r>
              <a:rPr lang="en-US" dirty="0"/>
              <a:t>1. Understand your organizations goals</a:t>
            </a:r>
          </a:p>
          <a:p>
            <a:r>
              <a:rPr lang="en-US" dirty="0"/>
              <a:t>2. Estimate your income for the period covered by your budget</a:t>
            </a:r>
          </a:p>
          <a:p>
            <a:r>
              <a:rPr lang="en-US" dirty="0"/>
              <a:t>3. Identify your expenses</a:t>
            </a:r>
          </a:p>
          <a:p>
            <a:r>
              <a:rPr lang="en-US" dirty="0"/>
              <a:t>4. Determine your surplus or deficit</a:t>
            </a:r>
          </a:p>
          <a:p>
            <a:endParaRPr lang="en-US" dirty="0"/>
          </a:p>
          <a:p>
            <a:r>
              <a:rPr lang="en-US" dirty="0"/>
              <a:t>Always try for a balanced budget (or at least a surplus)</a:t>
            </a:r>
          </a:p>
        </p:txBody>
      </p:sp>
      <p:pic>
        <p:nvPicPr>
          <p:cNvPr id="5" name="Picture 4" descr="A paper with a pen and a piece of paper with a graph and a piece of paper with a pen on it">
            <a:extLst>
              <a:ext uri="{FF2B5EF4-FFF2-40B4-BE49-F238E27FC236}">
                <a16:creationId xmlns:a16="http://schemas.microsoft.com/office/drawing/2014/main" id="{8697B73E-15F2-0AE9-6A87-6AD32DD042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11440" y="1219200"/>
            <a:ext cx="4480560" cy="5638800"/>
          </a:xfrm>
          <a:prstGeom prst="rect">
            <a:avLst/>
          </a:prstGeom>
        </p:spPr>
      </p:pic>
      <p:sp>
        <p:nvSpPr>
          <p:cNvPr id="6" name="TextBox 5">
            <a:extLst>
              <a:ext uri="{FF2B5EF4-FFF2-40B4-BE49-F238E27FC236}">
                <a16:creationId xmlns:a16="http://schemas.microsoft.com/office/drawing/2014/main" id="{4EE49C5B-D169-1BB1-47B8-9EF20F40616F}"/>
              </a:ext>
            </a:extLst>
          </p:cNvPr>
          <p:cNvSpPr txBox="1"/>
          <p:nvPr/>
        </p:nvSpPr>
        <p:spPr>
          <a:xfrm>
            <a:off x="7426960" y="6858000"/>
            <a:ext cx="4765040" cy="230832"/>
          </a:xfrm>
          <a:prstGeom prst="rect">
            <a:avLst/>
          </a:prstGeom>
          <a:noFill/>
        </p:spPr>
        <p:txBody>
          <a:bodyPr wrap="square" rtlCol="0">
            <a:spAutoFit/>
          </a:bodyPr>
          <a:lstStyle/>
          <a:p>
            <a:r>
              <a:rPr lang="en-US" sz="900">
                <a:hlinkClick r:id="rId3" tooltip="https://maken.wikiwijs.nl/138502/Budgetteren_moet_je_leren_"/>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7140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6" ma:contentTypeDescription="Create a new document." ma:contentTypeScope="" ma:versionID="52dd09f2890bfc935f56c4a53daa5433">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e084786a962d7151ef7bee9e60813d66"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269ceac-5c65-4307-8ae2-4607a049bc12">
      <Terms xmlns="http://schemas.microsoft.com/office/infopath/2007/PartnerControls"/>
    </lcf76f155ced4ddcb4097134ff3c332f>
    <TaxCatchAll xmlns="2280dd3a-6da6-4bfb-88f9-e12ecc249002" xsi:nil="true"/>
    <_dlc_DocId xmlns="2280dd3a-6da6-4bfb-88f9-e12ecc249002">Y7XZYZ7WP323-305703983-342975</_dlc_DocId>
    <_dlc_DocIdUrl xmlns="2280dd3a-6da6-4bfb-88f9-e12ecc249002">
      <Url>https://2023701800.sharepoint.com/sites/ICC-Marketing-01/_layouts/15/DocIdRedir.aspx?ID=Y7XZYZ7WP323-305703983-342975</Url>
      <Description>Y7XZYZ7WP323-305703983-342975</Description>
    </_dlc_DocIdUrl>
  </documentManagement>
</p:properties>
</file>

<file path=customXml/itemProps1.xml><?xml version="1.0" encoding="utf-8"?>
<ds:datastoreItem xmlns:ds="http://schemas.openxmlformats.org/officeDocument/2006/customXml" ds:itemID="{C3B417AA-820C-4D30-977F-EB585DB37F11}"/>
</file>

<file path=customXml/itemProps2.xml><?xml version="1.0" encoding="utf-8"?>
<ds:datastoreItem xmlns:ds="http://schemas.openxmlformats.org/officeDocument/2006/customXml" ds:itemID="{7065D232-4587-4A49-A007-75004AA9CF1A}"/>
</file>

<file path=customXml/itemProps3.xml><?xml version="1.0" encoding="utf-8"?>
<ds:datastoreItem xmlns:ds="http://schemas.openxmlformats.org/officeDocument/2006/customXml" ds:itemID="{9FE93AC8-85A3-4AB2-B8C1-B5D101E962E2}"/>
</file>

<file path=customXml/itemProps4.xml><?xml version="1.0" encoding="utf-8"?>
<ds:datastoreItem xmlns:ds="http://schemas.openxmlformats.org/officeDocument/2006/customXml" ds:itemID="{8603F64F-67C8-48F4-9230-C9DFC432B992}"/>
</file>

<file path=docProps/app.xml><?xml version="1.0" encoding="utf-8"?>
<Properties xmlns="http://schemas.openxmlformats.org/officeDocument/2006/extended-properties" xmlns:vt="http://schemas.openxmlformats.org/officeDocument/2006/docPropsVTypes">
  <Template>Facet</Template>
  <TotalTime>43166</TotalTime>
  <Words>1394</Words>
  <Application>Microsoft Office PowerPoint</Application>
  <PresentationFormat>Widescreen</PresentationFormat>
  <Paragraphs>183</Paragraphs>
  <Slides>22</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Trebuchet MS</vt:lpstr>
      <vt:lpstr>Wingdings 3</vt:lpstr>
      <vt:lpstr>Facet</vt:lpstr>
      <vt:lpstr>Running a  Chapter Like a Business</vt:lpstr>
      <vt:lpstr>Alan R. Ellis</vt:lpstr>
      <vt:lpstr>Mission vs. Vision</vt:lpstr>
      <vt:lpstr>The Chapters Officers are Stewarts of the Chapter and Must be Good Leaders  </vt:lpstr>
      <vt:lpstr>Who are Your Officers and Members ??</vt:lpstr>
      <vt:lpstr>Steps to Run a Successful Board Meeting</vt:lpstr>
      <vt:lpstr>Successful Chapters have a Business Plan</vt:lpstr>
      <vt:lpstr>Typical Business Plan Format Which may be drafted as “By-Laws”</vt:lpstr>
      <vt:lpstr>Establish a Budget for the Chapter / Business</vt:lpstr>
      <vt:lpstr>Budget Continued</vt:lpstr>
      <vt:lpstr>Lessons Learned Through Experiences</vt:lpstr>
      <vt:lpstr>Lessons and Experiences (Continued)</vt:lpstr>
      <vt:lpstr>Successful Business / Chapters Models (Training)            A very common Enterprise</vt:lpstr>
      <vt:lpstr>Lessons Learned (Continued)</vt:lpstr>
      <vt:lpstr>S. W. O. T. Analysis</vt:lpstr>
      <vt:lpstr>Using EduCODE as an EXAMPLE…. Strengths</vt:lpstr>
      <vt:lpstr>Weaknesses</vt:lpstr>
      <vt:lpstr>Opportunities</vt:lpstr>
      <vt:lpstr>Threats / Challenges</vt:lpstr>
      <vt:lpstr>Analysis of Analysis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Ellis</dc:creator>
  <cp:lastModifiedBy>Alan Ellis</cp:lastModifiedBy>
  <cp:revision>7</cp:revision>
  <dcterms:created xsi:type="dcterms:W3CDTF">2025-03-17T16:59:02Z</dcterms:created>
  <dcterms:modified xsi:type="dcterms:W3CDTF">2025-04-25T10:31:38Z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_dlc_DocIdItemGuid">
    <vt:lpwstr>be4a3913-0407-4cc7-90fe-d944d34ac98b</vt:lpwstr>
  </property>
</Properties>
</file>