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02" r:id="rId5"/>
    <p:sldId id="1430" r:id="rId6"/>
    <p:sldId id="306" r:id="rId7"/>
    <p:sldId id="313" r:id="rId8"/>
    <p:sldId id="1465" r:id="rId9"/>
    <p:sldId id="1466" r:id="rId10"/>
    <p:sldId id="1470" r:id="rId11"/>
    <p:sldId id="1451" r:id="rId12"/>
    <p:sldId id="1457" r:id="rId13"/>
    <p:sldId id="1441" r:id="rId14"/>
    <p:sldId id="1460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ke, Rebecca" initials="DR" lastIdx="6" clrIdx="0">
    <p:extLst>
      <p:ext uri="{19B8F6BF-5375-455C-9EA6-DF929625EA0E}">
        <p15:presenceInfo xmlns:p15="http://schemas.microsoft.com/office/powerpoint/2012/main" userId="S::0734744490@FEMA.DHS.GOV::d85bbd7f-56d0-436e-8279-01f4edbce8ae" providerId="AD"/>
      </p:ext>
    </p:extLst>
  </p:cmAuthor>
  <p:cmAuthor id="2" name="McArthur, Patricia" initials="MP" lastIdx="1" clrIdx="1">
    <p:extLst>
      <p:ext uri="{19B8F6BF-5375-455C-9EA6-DF929625EA0E}">
        <p15:presenceInfo xmlns:p15="http://schemas.microsoft.com/office/powerpoint/2012/main" userId="S::0374851202@fema.dhs.gov::06f6b5b5-8935-4465-bb11-249d06fab51d" providerId="AD"/>
      </p:ext>
    </p:extLst>
  </p:cmAuthor>
  <p:cmAuthor id="3" name="Williams, Eddie" initials="WE" lastIdx="1" clrIdx="2">
    <p:extLst>
      <p:ext uri="{19B8F6BF-5375-455C-9EA6-DF929625EA0E}">
        <p15:presenceInfo xmlns:p15="http://schemas.microsoft.com/office/powerpoint/2012/main" userId="S::0085701222@FEMA.DHS.GOV::670de4ad-7565-444e-adce-92af0308bb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B5D"/>
    <a:srgbClr val="005288"/>
    <a:srgbClr val="005188"/>
    <a:srgbClr val="C0C2C4"/>
    <a:srgbClr val="B0B1B3"/>
    <a:srgbClr val="8A8B8A"/>
    <a:srgbClr val="002F80"/>
    <a:srgbClr val="003366"/>
    <a:srgbClr val="0072CE"/>
    <a:srgbClr val="002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6229" autoAdjust="0"/>
  </p:normalViewPr>
  <p:slideViewPr>
    <p:cSldViewPr snapToGrid="0" snapToObjects="1">
      <p:cViewPr varScale="1">
        <p:scale>
          <a:sx n="110" d="100"/>
          <a:sy n="110" d="100"/>
        </p:scale>
        <p:origin x="564" y="96"/>
      </p:cViewPr>
      <p:guideLst>
        <p:guide orient="horz" pos="944"/>
        <p:guide pos="4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A97C3-C405-524D-9CBE-0BC0D8901EF2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E3284D-1414-D044-813C-490EC2E1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11BCE4-DA71-794C-BB20-C7FCCBD5454E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AF53EF-993C-FF42-8B62-CEF57763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 + Image Option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05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26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16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09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the eligible work bullets are not all-inclusive. For a longer list, please see the policy.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Activities not listed in the policy will be evaluated on a case-by-case basis.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25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F53EF-993C-FF42-8B62-CEF57763A7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9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F53EF-993C-FF42-8B62-CEF57763A7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869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63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84E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942181-6DCD-4CB4-8F34-E323C3AEDEF5}"/>
              </a:ext>
            </a:extLst>
          </p:cNvPr>
          <p:cNvGrpSpPr/>
          <p:nvPr userDrawn="1"/>
        </p:nvGrpSpPr>
        <p:grpSpPr>
          <a:xfrm>
            <a:off x="585101" y="5876511"/>
            <a:ext cx="2666099" cy="743805"/>
            <a:chOff x="646695" y="5951072"/>
            <a:chExt cx="3140575" cy="8105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4D4BAC-E35A-4AEA-8BC9-74479121B6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6695" y="5951072"/>
              <a:ext cx="2027024" cy="810563"/>
            </a:xfrm>
            <a:prstGeom prst="rect">
              <a:avLst/>
            </a:prstGeom>
          </p:spPr>
        </p:pic>
        <p:pic>
          <p:nvPicPr>
            <p:cNvPr id="9" name="Picture 8" descr="See the source image">
              <a:extLst>
                <a:ext uri="{FF2B5EF4-FFF2-40B4-BE49-F238E27FC236}">
                  <a16:creationId xmlns:a16="http://schemas.microsoft.com/office/drawing/2014/main" id="{B983AA34-8724-4998-B685-952C8357CA1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4" b="5808"/>
            <a:stretch/>
          </p:blipFill>
          <p:spPr bwMode="auto">
            <a:xfrm>
              <a:off x="2724453" y="5972305"/>
              <a:ext cx="1062817" cy="76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94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15D596-468E-7240-AEF9-BE74880D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1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outdoor, yellow, man&#10;&#10;Description automatically generated">
            <a:extLst>
              <a:ext uri="{FF2B5EF4-FFF2-40B4-BE49-F238E27FC236}">
                <a16:creationId xmlns:a16="http://schemas.microsoft.com/office/drawing/2014/main" id="{103784DB-7883-5244-88A2-E8E7BBEA9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98"/>
                    </a14:imgEffect>
                    <a14:imgEffect>
                      <a14:saturation sat="57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</a:extLst>
          </a:blip>
          <a:srcRect l="6354" t="-1" r="14906" b="33629"/>
          <a:stretch/>
        </p:blipFill>
        <p:spPr>
          <a:xfrm>
            <a:off x="-1" y="-3"/>
            <a:ext cx="12191999" cy="6858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</a:extLst>
          </p:cNvPr>
          <p:cNvSpPr/>
          <p:nvPr userDrawn="1"/>
        </p:nvSpPr>
        <p:spPr>
          <a:xfrm>
            <a:off x="6096000" y="-3"/>
            <a:ext cx="6096000" cy="6858000"/>
          </a:xfrm>
          <a:prstGeom prst="rect">
            <a:avLst/>
          </a:prstGeom>
          <a:solidFill>
            <a:srgbClr val="5A5B5D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188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25908E-DDB4-4D4C-855A-C7F2176C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043" y="6409008"/>
            <a:ext cx="485773" cy="201827"/>
          </a:xfrm>
        </p:spPr>
        <p:txBody>
          <a:bodyPr lIns="0" tIns="0" rIns="0" bIns="0" anchor="t" anchorCtr="0"/>
          <a:lstStyle>
            <a:lvl1pPr algn="r">
              <a:defRPr sz="10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067004B6-D9E8-B347-8C38-1EA40A40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4987" y="63028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3282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E97B94E-42E6-4544-9EC8-1724582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2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89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descriptive text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chart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52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14777EF-720C-A944-907E-CE1C292CB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0AB83F-55B3-4109-81E3-577CB60F4F37}"/>
              </a:ext>
            </a:extLst>
          </p:cNvPr>
          <p:cNvGrpSpPr/>
          <p:nvPr userDrawn="1"/>
        </p:nvGrpSpPr>
        <p:grpSpPr>
          <a:xfrm>
            <a:off x="585101" y="5876511"/>
            <a:ext cx="2666099" cy="743805"/>
            <a:chOff x="646695" y="5951072"/>
            <a:chExt cx="3140575" cy="8105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649DD8C-8950-4B4B-BA1A-E50F9A4F13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6695" y="5951072"/>
              <a:ext cx="2027024" cy="810563"/>
            </a:xfrm>
            <a:prstGeom prst="rect">
              <a:avLst/>
            </a:prstGeom>
          </p:spPr>
        </p:pic>
        <p:pic>
          <p:nvPicPr>
            <p:cNvPr id="14" name="Picture 13" descr="See the source image">
              <a:extLst>
                <a:ext uri="{FF2B5EF4-FFF2-40B4-BE49-F238E27FC236}">
                  <a16:creationId xmlns:a16="http://schemas.microsoft.com/office/drawing/2014/main" id="{2FF5B3BE-8D18-499E-ABB0-16C53EFBFDD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4" b="5808"/>
            <a:stretch/>
          </p:blipFill>
          <p:spPr bwMode="auto">
            <a:xfrm>
              <a:off x="2724453" y="5972305"/>
              <a:ext cx="1062817" cy="76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7621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95B45AF5-26D0-3042-B0AB-CA5EF015C5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AA2B4C-8BD7-4F22-BC4F-ADBB97CC72D2}"/>
              </a:ext>
            </a:extLst>
          </p:cNvPr>
          <p:cNvGrpSpPr/>
          <p:nvPr userDrawn="1"/>
        </p:nvGrpSpPr>
        <p:grpSpPr>
          <a:xfrm>
            <a:off x="585101" y="5876511"/>
            <a:ext cx="2666099" cy="743805"/>
            <a:chOff x="646695" y="5951072"/>
            <a:chExt cx="3140575" cy="8105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103630-6E06-42FB-A81C-30CC63DBEF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6695" y="5951072"/>
              <a:ext cx="2027024" cy="810563"/>
            </a:xfrm>
            <a:prstGeom prst="rect">
              <a:avLst/>
            </a:prstGeom>
          </p:spPr>
        </p:pic>
        <p:pic>
          <p:nvPicPr>
            <p:cNvPr id="13" name="Picture 12" descr="See the source image">
              <a:extLst>
                <a:ext uri="{FF2B5EF4-FFF2-40B4-BE49-F238E27FC236}">
                  <a16:creationId xmlns:a16="http://schemas.microsoft.com/office/drawing/2014/main" id="{D504AF92-2D2F-47A3-BB09-CC2FD01865A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4" b="5808"/>
            <a:stretch/>
          </p:blipFill>
          <p:spPr bwMode="auto">
            <a:xfrm>
              <a:off x="2724453" y="5972305"/>
              <a:ext cx="1062817" cy="76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1529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1E1D0CB-6F0F-9847-9A71-AE64C403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A4C912-7E39-4B67-8A0A-8E4F28061012}"/>
              </a:ext>
            </a:extLst>
          </p:cNvPr>
          <p:cNvGrpSpPr/>
          <p:nvPr userDrawn="1"/>
        </p:nvGrpSpPr>
        <p:grpSpPr>
          <a:xfrm>
            <a:off x="585101" y="5876511"/>
            <a:ext cx="2666099" cy="743805"/>
            <a:chOff x="646695" y="5951072"/>
            <a:chExt cx="3140575" cy="8105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946050-81E0-4EFD-ABA1-9E4081465A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6695" y="5951072"/>
              <a:ext cx="2027024" cy="810563"/>
            </a:xfrm>
            <a:prstGeom prst="rect">
              <a:avLst/>
            </a:prstGeom>
          </p:spPr>
        </p:pic>
        <p:pic>
          <p:nvPicPr>
            <p:cNvPr id="14" name="Picture 13" descr="See the source image">
              <a:extLst>
                <a:ext uri="{FF2B5EF4-FFF2-40B4-BE49-F238E27FC236}">
                  <a16:creationId xmlns:a16="http://schemas.microsoft.com/office/drawing/2014/main" id="{F2FE486A-A12C-491F-836D-B7FDF0DC45B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4" b="5808"/>
            <a:stretch/>
          </p:blipFill>
          <p:spPr bwMode="auto">
            <a:xfrm>
              <a:off x="2724453" y="5972305"/>
              <a:ext cx="1062817" cy="76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915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in a living room&#10;&#10;Description automatically generated">
            <a:extLst>
              <a:ext uri="{FF2B5EF4-FFF2-40B4-BE49-F238E27FC236}">
                <a16:creationId xmlns:a16="http://schemas.microsoft.com/office/drawing/2014/main" id="{8763D5B4-50D5-4C5E-BF76-0563013A1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25"/>
          <a:stretch/>
        </p:blipFill>
        <p:spPr>
          <a:xfrm>
            <a:off x="-3437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</a:extLst>
          </p:cNvPr>
          <p:cNvSpPr/>
          <p:nvPr userDrawn="1"/>
        </p:nvSpPr>
        <p:spPr>
          <a:xfrm>
            <a:off x="3437" y="0"/>
            <a:ext cx="12192000" cy="6858002"/>
          </a:xfrm>
          <a:prstGeom prst="rect">
            <a:avLst/>
          </a:prstGeom>
          <a:solidFill>
            <a:srgbClr val="005288">
              <a:alpha val="6705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7AD55-8AE7-B04C-A183-19CD2864A0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3829059"/>
            <a:ext cx="3698875" cy="13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4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08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 surrounded by trees&#10;&#10;Description automatically generated">
            <a:extLst>
              <a:ext uri="{FF2B5EF4-FFF2-40B4-BE49-F238E27FC236}">
                <a16:creationId xmlns:a16="http://schemas.microsoft.com/office/drawing/2014/main" id="{37FE2C71-A407-1443-8E3F-D26B87107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70" r="22030"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Federal Emergency Management Agency</a:t>
            </a:r>
          </a:p>
        </p:txBody>
      </p:sp>
    </p:spTree>
    <p:extLst>
      <p:ext uri="{BB962C8B-B14F-4D97-AF65-F5344CB8AC3E}">
        <p14:creationId xmlns:p14="http://schemas.microsoft.com/office/powerpoint/2010/main" val="3113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2BF6-D194-1343-93BA-82E52542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Emergency Management Agency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C62EF53-F675-B345-BC80-8CCA23A8FCD2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 dirty="0">
              <a:solidFill>
                <a:srgbClr val="5A5B5D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92CCCB-E5BF-4A34-92F5-2A4D75360BFE}"/>
              </a:ext>
            </a:extLst>
          </p:cNvPr>
          <p:cNvGrpSpPr/>
          <p:nvPr userDrawn="1"/>
        </p:nvGrpSpPr>
        <p:grpSpPr>
          <a:xfrm>
            <a:off x="585101" y="5876511"/>
            <a:ext cx="2666099" cy="743805"/>
            <a:chOff x="646695" y="5951072"/>
            <a:chExt cx="3140575" cy="8105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A6B049-1D12-41FB-8F79-779577132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6695" y="5951072"/>
              <a:ext cx="2027024" cy="810563"/>
            </a:xfrm>
            <a:prstGeom prst="rect">
              <a:avLst/>
            </a:prstGeom>
          </p:spPr>
        </p:pic>
        <p:pic>
          <p:nvPicPr>
            <p:cNvPr id="13" name="Picture 12" descr="See the source image">
              <a:extLst>
                <a:ext uri="{FF2B5EF4-FFF2-40B4-BE49-F238E27FC236}">
                  <a16:creationId xmlns:a16="http://schemas.microsoft.com/office/drawing/2014/main" id="{596C04CE-BC77-42D9-8E97-F6572A5A13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4" b="5808"/>
            <a:stretch/>
          </p:blipFill>
          <p:spPr bwMode="auto">
            <a:xfrm>
              <a:off x="2724453" y="5972305"/>
              <a:ext cx="1062817" cy="76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88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2F1596D-781D-EF48-81CB-1D95696A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7490" y="629952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6C9652F4-E8D4-6446-9C97-A4DC7804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03" y="629952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8B5055-598A-4377-B961-C92D6BCDC981}"/>
              </a:ext>
            </a:extLst>
          </p:cNvPr>
          <p:cNvGrpSpPr/>
          <p:nvPr userDrawn="1"/>
        </p:nvGrpSpPr>
        <p:grpSpPr>
          <a:xfrm>
            <a:off x="585101" y="5876511"/>
            <a:ext cx="2666099" cy="743805"/>
            <a:chOff x="646695" y="5951072"/>
            <a:chExt cx="3140575" cy="8105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669D799-CA00-4539-B13B-78651C7B91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6695" y="5951072"/>
              <a:ext cx="2027024" cy="810563"/>
            </a:xfrm>
            <a:prstGeom prst="rect">
              <a:avLst/>
            </a:prstGeom>
          </p:spPr>
        </p:pic>
        <p:pic>
          <p:nvPicPr>
            <p:cNvPr id="15" name="Picture 14" descr="See the source image">
              <a:extLst>
                <a:ext uri="{FF2B5EF4-FFF2-40B4-BE49-F238E27FC236}">
                  <a16:creationId xmlns:a16="http://schemas.microsoft.com/office/drawing/2014/main" id="{306FD519-58F2-4430-90F9-1A8CB0C6588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4" b="5808"/>
            <a:stretch/>
          </p:blipFill>
          <p:spPr bwMode="auto">
            <a:xfrm>
              <a:off x="2724453" y="5972305"/>
              <a:ext cx="1062817" cy="76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364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80EFCB7-513F-8445-B833-1531FD23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41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18D89283-3265-234E-957A-919FE8DF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0340" y="62766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60E538AA-6286-FD43-A4B4-5EE44693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753" y="627666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tree in front of a house&#10;&#10;Description automatically generated">
            <a:extLst>
              <a:ext uri="{FF2B5EF4-FFF2-40B4-BE49-F238E27FC236}">
                <a16:creationId xmlns:a16="http://schemas.microsoft.com/office/drawing/2014/main" id="{6ACD8314-5B24-4E96-AAC8-60BBBE45C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32" t="23913"/>
          <a:stretch/>
        </p:blipFill>
        <p:spPr>
          <a:xfrm>
            <a:off x="0" y="3522961"/>
            <a:ext cx="5126169" cy="3335039"/>
          </a:xfrm>
          <a:prstGeom prst="rect">
            <a:avLst/>
          </a:prstGeom>
        </p:spPr>
      </p:pic>
      <p:pic>
        <p:nvPicPr>
          <p:cNvPr id="10" name="id-8F415567-5116-4E14-ADF4-641534E59720">
            <a:extLst>
              <a:ext uri="{FF2B5EF4-FFF2-40B4-BE49-F238E27FC236}">
                <a16:creationId xmlns:a16="http://schemas.microsoft.com/office/drawing/2014/main" id="{8E9D6E60-CAE7-439E-96F6-F98D72D7D46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7" b="13943"/>
          <a:stretch/>
        </p:blipFill>
        <p:spPr bwMode="auto">
          <a:xfrm>
            <a:off x="0" y="0"/>
            <a:ext cx="5112812" cy="352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07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8CCC229-AB65-5F40-B719-1933DA0A7CB3}" type="datetime1">
              <a:rPr lang="en-US" smtClean="0"/>
              <a:t>7/12/2021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Federal Emergency Management Agency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026868-9816-4F37-9697-720A1B155F8D}"/>
              </a:ext>
            </a:extLst>
          </p:cNvPr>
          <p:cNvGrpSpPr/>
          <p:nvPr userDrawn="1"/>
        </p:nvGrpSpPr>
        <p:grpSpPr>
          <a:xfrm>
            <a:off x="585101" y="5876511"/>
            <a:ext cx="2666099" cy="743805"/>
            <a:chOff x="646695" y="5951072"/>
            <a:chExt cx="3140575" cy="81056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07ED1F-BEA1-4284-AD28-37A481C5A3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646695" y="5951072"/>
              <a:ext cx="2027024" cy="810563"/>
            </a:xfrm>
            <a:prstGeom prst="rect">
              <a:avLst/>
            </a:prstGeom>
          </p:spPr>
        </p:pic>
        <p:pic>
          <p:nvPicPr>
            <p:cNvPr id="13" name="Picture 12" descr="See the source image">
              <a:extLst>
                <a:ext uri="{FF2B5EF4-FFF2-40B4-BE49-F238E27FC236}">
                  <a16:creationId xmlns:a16="http://schemas.microsoft.com/office/drawing/2014/main" id="{E34B6C84-C18E-4DA8-96EF-88AC7927FCE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4" b="5808"/>
            <a:stretch/>
          </p:blipFill>
          <p:spPr bwMode="auto">
            <a:xfrm>
              <a:off x="2724453" y="5972305"/>
              <a:ext cx="1062817" cy="76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36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50" r:id="rId5"/>
    <p:sldLayoutId id="2147483651" r:id="rId6"/>
    <p:sldLayoutId id="2147483670" r:id="rId7"/>
    <p:sldLayoutId id="2147483652" r:id="rId8"/>
    <p:sldLayoutId id="2147483668" r:id="rId9"/>
    <p:sldLayoutId id="2147483653" r:id="rId10"/>
    <p:sldLayoutId id="2147483669" r:id="rId11"/>
    <p:sldLayoutId id="2147483654" r:id="rId12"/>
    <p:sldLayoutId id="2147483659" r:id="rId13"/>
    <p:sldLayoutId id="2147483658" r:id="rId14"/>
    <p:sldLayoutId id="2147483657" r:id="rId15"/>
    <p:sldLayoutId id="2147483662" r:id="rId16"/>
    <p:sldLayoutId id="2147483660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ee.fema.gov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CC8FA-649E-F545-8553-84D07A441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Disaster Recovery Reform Act Section 1206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ED87B-1A0F-8F4C-8666-B2142F1F7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8189" y="2280633"/>
            <a:ext cx="10708748" cy="18169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Building Code and Floodplain Management Ordinance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Administration and Enforcement</a:t>
            </a:r>
          </a:p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FEMA Policy FP 204-079-01 Training | July 2021</a:t>
            </a:r>
          </a:p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97581AA-ECFE-4ACD-ADFC-5949095DD9D1}"/>
              </a:ext>
            </a:extLst>
          </p:cNvPr>
          <p:cNvSpPr txBox="1">
            <a:spLocks/>
          </p:cNvSpPr>
          <p:nvPr/>
        </p:nvSpPr>
        <p:spPr>
          <a:xfrm>
            <a:off x="5374640" y="4097558"/>
            <a:ext cx="9564938" cy="2913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None/>
              <a:defRPr sz="2400" b="0" i="0" kern="1200">
                <a:solidFill>
                  <a:schemeClr val="bg1"/>
                </a:solidFill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Policy Information and Implementation Guidance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Eddie Williams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j-lt"/>
                <a:cs typeface="+mj-lt"/>
              </a:rPr>
              <a:t>Public Assistance Team Lead- Louisiana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a typeface="+mj-lt"/>
                <a:cs typeface="+mj-lt"/>
              </a:rPr>
              <a:t>FEMA Region 6 Public Assistance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Eddie.williams@fema.dhs.gov </a:t>
            </a:r>
          </a:p>
        </p:txBody>
      </p:sp>
    </p:spTree>
    <p:extLst>
      <p:ext uri="{BB962C8B-B14F-4D97-AF65-F5344CB8AC3E}">
        <p14:creationId xmlns:p14="http://schemas.microsoft.com/office/powerpoint/2010/main" val="18993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96EBD5-4C52-4032-B72E-DF47BD436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Following Community Submission?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E6900-48D9-45A0-89C2-80DF6DBA8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017" y="1409700"/>
            <a:ext cx="10727799" cy="438150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FEMA PA Program Delivery Manager (PDMG) will formulate a project.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PA Applicant and PDMG will work together to answer Essential Elements of Information (EEI) questions and gather appropriate documentation to substantiate eligibility of work and cost claimed.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PA PDMG will forward project to Consolidated Resource Center for processing.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Funding is obligated.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Once work is complete, Applicant will reconcile final costs and submit project and all supporting documentation to Recipient for closeout.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Recipient will reconcile final costs and review supporting documentation.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Recipient forwards closeout package to FEMA.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eriod" startAt="8"/>
            </a:pPr>
            <a:r>
              <a:rPr lang="en-US" dirty="0"/>
              <a:t>FEMA will review closeout package and supporting documentation. Any offsets that need to be taken will be addressed at that time.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AutoNum type="arabicPeriod" startAt="8"/>
            </a:pPr>
            <a:r>
              <a:rPr lang="en-US" dirty="0"/>
              <a:t>FEMA will close the project worksheet (grant).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D4DD3-2D0C-456F-8ACF-E2939058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Federal Emergency Management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CCF00-83C8-425A-8649-35E31C07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5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88033C-6218-47D4-9712-5E28360BF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Next Steps for Communities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0A50E-107C-4D28-B142-B02958484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Emergency Management Agency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28CFB-A698-4EBE-9CEE-73816344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94B6B8-3E8C-4D6A-9C19-94047D285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6018" y="1549400"/>
            <a:ext cx="10715627" cy="399415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Floodplain administrators and/or building code officials should begin discussions with their Community Public Assistance POC about the policy.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Have a substantial damage plan in place.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Have contracts or agreements in place that meet federal procurement guidelines.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Familiarize yourself with Emergency Management Assistance Compacts (EMACs).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Organize documentation to request funding after the first 30 days of enforcement activities.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Then project the next 150 days of enforcement based on actual incurred and projected staff allocation and equipment usage.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1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C6CE9A-C6B8-094B-B83C-85DA3959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200" b="1" dirty="0">
                <a:solidFill>
                  <a:schemeClr val="tx2"/>
                </a:solidFill>
                <a:cs typeface="Times New Roman" panose="02020603050405020304" pitchFamily="18" charset="0"/>
              </a:rPr>
              <a:t>Authority and Purpose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521306-CB15-9345-95A3-514A891A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Authorizes FEMA to provide funding to state and local governments for building code and floodplain administration and enforcement.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Policy is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administered</a:t>
            </a:r>
            <a:r>
              <a:rPr lang="en-US" sz="2400" dirty="0"/>
              <a:t> through the Public Assistance (PA) Program. (Note: Additional assistance may be available under Federal Insurance and Mitigation Administration [FIMA]).</a:t>
            </a:r>
          </a:p>
          <a:p>
            <a:pPr marL="0" indent="0">
              <a:buNone/>
            </a:pPr>
            <a:r>
              <a:rPr lang="en-US" sz="2400" b="1" u="sng" dirty="0"/>
              <a:t>Purpose</a:t>
            </a:r>
            <a:r>
              <a:rPr lang="en-US" sz="2400" dirty="0"/>
              <a:t> </a:t>
            </a:r>
          </a:p>
          <a:p>
            <a:r>
              <a:rPr lang="en-US" sz="2400" dirty="0"/>
              <a:t>Provide communities with the resources needed to administer &amp; enforce state and locally adopted building codes and floodplain management ordinances.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7346AA-5865-E340-8500-7FB0237C15F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96000" y="6173791"/>
            <a:ext cx="4443413" cy="365125"/>
          </a:xfrm>
        </p:spPr>
        <p:txBody>
          <a:bodyPr/>
          <a:lstStyle/>
          <a:p>
            <a:r>
              <a:rPr lang="en-US" dirty="0"/>
              <a:t>Federal Emergency Management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2D32-BC6E-EB4A-90F9-ED1B7B59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EE505E-C389-7E4C-8B5E-2CBC7C09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673" y="609782"/>
            <a:ext cx="4833555" cy="743347"/>
          </a:xfrm>
        </p:spPr>
        <p:txBody>
          <a:bodyPr/>
          <a:lstStyle/>
          <a:p>
            <a:r>
              <a:rPr lang="en-US" dirty="0"/>
              <a:t>Principles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435B5-6C54-D543-8032-CD9E050F9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5673" y="1366152"/>
            <a:ext cx="5978627" cy="4882066"/>
          </a:xfrm>
        </p:spPr>
        <p:txBody>
          <a:bodyPr>
            <a:noAutofit/>
          </a:bodyPr>
          <a:lstStyle/>
          <a:p>
            <a:r>
              <a:rPr lang="en-US" sz="2200" b="1" dirty="0"/>
              <a:t>Increase </a:t>
            </a:r>
            <a:r>
              <a:rPr lang="en-US" sz="2200" b="1" dirty="0">
                <a:cs typeface="Times New Roman" panose="02020603050405020304" pitchFamily="18" charset="0"/>
              </a:rPr>
              <a:t>the overall speed of recovery</a:t>
            </a:r>
            <a:r>
              <a:rPr lang="en-US" sz="2200" dirty="0">
                <a:cs typeface="Times New Roman" panose="02020603050405020304" pitchFamily="18" charset="0"/>
              </a:rPr>
              <a:t> by providing financial assistance to conduct building inspections, review disaster-related development in the floodplain, and issue permits to administer and enforce adopted building codes and floodplain ordinances. </a:t>
            </a:r>
          </a:p>
          <a:p>
            <a:endParaRPr lang="en-US" sz="2200" dirty="0"/>
          </a:p>
          <a:p>
            <a:pPr lvl="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Enhance</a:t>
            </a:r>
            <a:r>
              <a:rPr lang="en-US" sz="2200" dirty="0"/>
              <a:t> </a:t>
            </a:r>
            <a:r>
              <a:rPr lang="en-US" sz="2200" b="1" dirty="0">
                <a:cs typeface="Times New Roman" panose="02020603050405020304" pitchFamily="18" charset="0"/>
              </a:rPr>
              <a:t>compliance with state and local building codes and floodplain management ordinances</a:t>
            </a:r>
            <a:r>
              <a:rPr lang="en-US" sz="2200" dirty="0">
                <a:cs typeface="Times New Roman" panose="02020603050405020304" pitchFamily="18" charset="0"/>
              </a:rPr>
              <a:t> by providing state, tribal, territorial, and local governments additional resources to carry out required activities after a disaster. 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9B12EC4-2BDC-4ADD-891B-409389375459}"/>
              </a:ext>
            </a:extLst>
          </p:cNvPr>
          <p:cNvSpPr txBox="1">
            <a:spLocks/>
          </p:cNvSpPr>
          <p:nvPr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Federal Emergency Management Agency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018CC25-4063-4490-BAE8-1BE9B3C15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/>
          <a:p>
            <a:fld id="{8FCC257D-A786-9244-9E17-CE618C8B92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6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8429-C5DA-4F56-8CC3-DBD8C6297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DRRA 1206 Authorizes FEMA to Provide Resources to State, Local, Tribal and Territorial Partners</a:t>
            </a:r>
          </a:p>
        </p:txBody>
      </p:sp>
      <p:pic>
        <p:nvPicPr>
          <p:cNvPr id="5" name="Content Placeholder 17" descr="Image showing the icons of books, safety cone, wave, and construction worker with text specifying what the DRRA Section 1206 policy can reimburse. ">
            <a:extLst>
              <a:ext uri="{FF2B5EF4-FFF2-40B4-BE49-F238E27FC236}">
                <a16:creationId xmlns:a16="http://schemas.microsoft.com/office/drawing/2014/main" id="{A9592FA1-50E0-493B-AC73-DC9B5270B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252" y="953487"/>
            <a:ext cx="8533846" cy="55854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23C52-B3D3-433E-9345-AD50250C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Federal Emergency Management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7D845-B2DA-40C9-9F15-22F363AF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6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7A3A00-CBD4-4476-8638-5A31AD860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90" y="1524000"/>
            <a:ext cx="6236768" cy="4106412"/>
          </a:xfrm>
        </p:spPr>
        <p:txBody>
          <a:bodyPr/>
          <a:lstStyle/>
          <a:p>
            <a:pPr marL="0" lvl="0" indent="0">
              <a:buClr>
                <a:srgbClr val="BABBBD">
                  <a:lumMod val="75000"/>
                </a:srgbClr>
              </a:buClr>
              <a:buNone/>
            </a:pPr>
            <a:r>
              <a:rPr lang="en-US" sz="2400" b="1" dirty="0">
                <a:solidFill>
                  <a:srgbClr val="000000"/>
                </a:solidFill>
              </a:rPr>
              <a:t>Must be:</a:t>
            </a:r>
            <a:endParaRPr lang="en-US" sz="2000" b="1" dirty="0">
              <a:solidFill>
                <a:srgbClr val="000000"/>
              </a:solidFill>
            </a:endParaRPr>
          </a:p>
          <a:p>
            <a:pPr lvl="0" indent="-342900">
              <a:buClr>
                <a:srgbClr val="BABBBD">
                  <a:lumMod val="75000"/>
                </a:srgbClr>
              </a:buClr>
            </a:pPr>
            <a:r>
              <a:rPr lang="en-US" sz="2400" dirty="0">
                <a:solidFill>
                  <a:srgbClr val="000000"/>
                </a:solidFill>
              </a:rPr>
              <a:t>Performed in a </a:t>
            </a:r>
            <a:r>
              <a:rPr lang="en-US" sz="2400" b="1" dirty="0">
                <a:solidFill>
                  <a:srgbClr val="000000"/>
                </a:solidFill>
              </a:rPr>
              <a:t>designated area of the major disaster declaration </a:t>
            </a:r>
            <a:r>
              <a:rPr lang="en-US" sz="2400" dirty="0">
                <a:solidFill>
                  <a:srgbClr val="000000"/>
                </a:solidFill>
              </a:rPr>
              <a:t>and; </a:t>
            </a:r>
          </a:p>
          <a:p>
            <a:pPr lvl="0" indent="-342900">
              <a:buClr>
                <a:srgbClr val="BABBBD">
                  <a:lumMod val="75000"/>
                </a:srgbClr>
              </a:buClr>
            </a:pPr>
            <a:r>
              <a:rPr lang="en-US" sz="2400" dirty="0">
                <a:solidFill>
                  <a:srgbClr val="000000"/>
                </a:solidFill>
              </a:rPr>
              <a:t>Relate to the </a:t>
            </a:r>
            <a:r>
              <a:rPr lang="en-US" sz="2400" b="1" dirty="0">
                <a:solidFill>
                  <a:srgbClr val="000000"/>
                </a:solidFill>
              </a:rPr>
              <a:t>repair, replacement </a:t>
            </a:r>
            <a:r>
              <a:rPr lang="en-US" sz="2400" dirty="0">
                <a:solidFill>
                  <a:srgbClr val="000000"/>
                </a:solidFill>
              </a:rPr>
              <a:t>or </a:t>
            </a:r>
            <a:r>
              <a:rPr lang="en-US" sz="2400" b="1" dirty="0">
                <a:solidFill>
                  <a:srgbClr val="000000"/>
                </a:solidFill>
              </a:rPr>
              <a:t>retrofit </a:t>
            </a:r>
            <a:r>
              <a:rPr lang="en-US" sz="2400" dirty="0">
                <a:solidFill>
                  <a:srgbClr val="000000"/>
                </a:solidFill>
              </a:rPr>
              <a:t>of </a:t>
            </a:r>
            <a:r>
              <a:rPr lang="en-US" sz="2400" b="1" dirty="0">
                <a:solidFill>
                  <a:srgbClr val="000000"/>
                </a:solidFill>
              </a:rPr>
              <a:t>disaster-damaged structures </a:t>
            </a:r>
            <a:r>
              <a:rPr lang="en-US" sz="2400" dirty="0">
                <a:solidFill>
                  <a:srgbClr val="000000"/>
                </a:solidFill>
              </a:rPr>
              <a:t>(public, private and residential) in the jurisdiction of the Applicant.</a:t>
            </a:r>
          </a:p>
          <a:p>
            <a:pPr lvl="0" indent="-342900">
              <a:buClr>
                <a:srgbClr val="BABBBD">
                  <a:lumMod val="75000"/>
                </a:srgbClr>
              </a:buClr>
            </a:pPr>
            <a:r>
              <a:rPr lang="en-US" sz="2400" dirty="0">
                <a:solidFill>
                  <a:srgbClr val="000000"/>
                </a:solidFill>
              </a:rPr>
              <a:t>Consistent with the work normally done to administer and enforce building codes.</a:t>
            </a:r>
          </a:p>
          <a:p>
            <a:pPr lvl="0" indent="-342900">
              <a:buClr>
                <a:srgbClr val="BABBBD">
                  <a:lumMod val="75000"/>
                </a:srgbClr>
              </a:buClr>
            </a:pPr>
            <a:r>
              <a:rPr lang="en-US" sz="2400" dirty="0">
                <a:solidFill>
                  <a:srgbClr val="000000"/>
                </a:solidFill>
              </a:rPr>
              <a:t>Eligible under Category G (Permanent Work)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0639B7-37FB-4F97-9D59-3C693C3F8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Eligibility Criteria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D7CE-EA29-443F-8691-EC366C05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5EA662-32E7-46AE-B71E-4A607DD5C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123" y="452440"/>
            <a:ext cx="3861056" cy="5026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2A9F4-D2AB-4DCB-851E-53F2C8A11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67" t="79340"/>
          <a:stretch/>
        </p:blipFill>
        <p:spPr>
          <a:xfrm>
            <a:off x="10360096" y="4882736"/>
            <a:ext cx="1577605" cy="73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EBD85F-3BAC-4B16-BD20-DFDED9702F65}"/>
              </a:ext>
            </a:extLst>
          </p:cNvPr>
          <p:cNvSpPr/>
          <p:nvPr/>
        </p:nvSpPr>
        <p:spPr>
          <a:xfrm>
            <a:off x="7888252" y="3790705"/>
            <a:ext cx="3467322" cy="967563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34319A-2B24-4225-9AED-3CD234ECD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123" y="464977"/>
            <a:ext cx="3861056" cy="5014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7A3A00-CBD4-4476-8638-5A31AD860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190" y="1524000"/>
            <a:ext cx="6204870" cy="4313274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BABBB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Funded at the </a:t>
            </a:r>
            <a:r>
              <a:rPr lang="en-US" sz="2400" b="1" dirty="0">
                <a:solidFill>
                  <a:srgbClr val="000000"/>
                </a:solidFill>
              </a:rPr>
              <a:t>Permanent Work </a:t>
            </a:r>
            <a:r>
              <a:rPr lang="en-US" sz="2400" dirty="0">
                <a:solidFill>
                  <a:srgbClr val="000000"/>
                </a:solidFill>
              </a:rPr>
              <a:t>cost-share applicable to the event</a:t>
            </a:r>
          </a:p>
          <a:p>
            <a:pPr lvl="0" indent="-342900">
              <a:lnSpc>
                <a:spcPct val="100000"/>
              </a:lnSpc>
              <a:spcBef>
                <a:spcPts val="0"/>
              </a:spcBef>
              <a:buClr>
                <a:srgbClr val="BABBB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0000"/>
                </a:solidFill>
              </a:rPr>
              <a:t>Funding eligible </a:t>
            </a:r>
            <a:r>
              <a:rPr lang="en-US" sz="2400" dirty="0">
                <a:solidFill>
                  <a:srgbClr val="000000"/>
                </a:solidFill>
              </a:rPr>
              <a:t>for </a:t>
            </a:r>
            <a:r>
              <a:rPr lang="en-US" sz="2400" u="sng" dirty="0">
                <a:solidFill>
                  <a:srgbClr val="000000"/>
                </a:solidFill>
              </a:rPr>
              <a:t>180 days </a:t>
            </a:r>
            <a:r>
              <a:rPr lang="en-US" sz="2400" b="1" dirty="0">
                <a:solidFill>
                  <a:srgbClr val="000000"/>
                </a:solidFill>
              </a:rPr>
              <a:t>after major disaster declaration date</a:t>
            </a:r>
          </a:p>
          <a:p>
            <a:pPr lvl="0" indent="-342900">
              <a:lnSpc>
                <a:spcPct val="100000"/>
              </a:lnSpc>
              <a:spcBef>
                <a:spcPts val="0"/>
              </a:spcBef>
              <a:buClr>
                <a:srgbClr val="BABBB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All claimed costs must be necessary and reasonable and are subject to program eligibility and other Federal requirements, including those related to procurement and contracting</a:t>
            </a:r>
          </a:p>
          <a:p>
            <a:pPr lvl="0" indent="-342900">
              <a:lnSpc>
                <a:spcPct val="100000"/>
              </a:lnSpc>
              <a:spcBef>
                <a:spcPts val="0"/>
              </a:spcBef>
              <a:buClr>
                <a:srgbClr val="BABBB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PA prohibited from providing assistance that duplicates funding from another available program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0639B7-37FB-4F97-9D59-3C693C3F8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Eligibility Criteria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D7CE-EA29-443F-8691-EC366C05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927E6-B743-4037-9A79-B8CF175BDA94}"/>
              </a:ext>
            </a:extLst>
          </p:cNvPr>
          <p:cNvSpPr/>
          <p:nvPr/>
        </p:nvSpPr>
        <p:spPr>
          <a:xfrm>
            <a:off x="8038213" y="3838783"/>
            <a:ext cx="3242931" cy="743347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5E88FC-0197-4F3B-B8C4-1E9FB034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57" t="92011" r="-140" b="707"/>
          <a:stretch/>
        </p:blipFill>
        <p:spPr>
          <a:xfrm>
            <a:off x="10076096" y="4817140"/>
            <a:ext cx="1861606" cy="74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8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B7DD0-8538-4B2A-9774-DB4E2928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Eligible Costs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E875AF-145F-4292-9CEB-BD8ED7C47791}"/>
              </a:ext>
            </a:extLst>
          </p:cNvPr>
          <p:cNvSpPr/>
          <p:nvPr/>
        </p:nvSpPr>
        <p:spPr>
          <a:xfrm>
            <a:off x="1977082" y="568569"/>
            <a:ext cx="926756" cy="506426"/>
          </a:xfrm>
          <a:prstGeom prst="rect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D0C85-BB90-476D-8089-41797CF4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25427-3284-4FEE-AFB6-1D7FC38B2E9B}"/>
              </a:ext>
            </a:extLst>
          </p:cNvPr>
          <p:cNvSpPr/>
          <p:nvPr/>
        </p:nvSpPr>
        <p:spPr>
          <a:xfrm>
            <a:off x="738189" y="1282849"/>
            <a:ext cx="10715627" cy="429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F25BE1D-3774-417F-BF71-FCD2130CA327}"/>
              </a:ext>
            </a:extLst>
          </p:cNvPr>
          <p:cNvSpPr txBox="1">
            <a:spLocks/>
          </p:cNvSpPr>
          <p:nvPr/>
        </p:nvSpPr>
        <p:spPr>
          <a:xfrm>
            <a:off x="1121434" y="1670087"/>
            <a:ext cx="5369982" cy="331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7472" algn="l" defTabSz="4572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buClr>
                <a:schemeClr val="accent3">
                  <a:lumMod val="75000"/>
                </a:schemeClr>
              </a:buClr>
              <a:buSzPct val="50000"/>
              <a:buFont typeface="Wingdings" charset="2"/>
              <a:buChar char="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34290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cs typeface="Times New Roman"/>
              </a:rPr>
              <a:t>Overtime for budgeted employees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F9EDAE-FE8F-46F6-895A-92877401E1A0}"/>
              </a:ext>
            </a:extLst>
          </p:cNvPr>
          <p:cNvSpPr/>
          <p:nvPr/>
        </p:nvSpPr>
        <p:spPr>
          <a:xfrm>
            <a:off x="1121434" y="2225308"/>
            <a:ext cx="51653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0" indent="-339725"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  <a:cs typeface="Times New Roman"/>
              </a:rPr>
              <a:t>Straight and overtime for unbudgeted employees &amp; extra hires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70B974-137A-499B-A9FB-AE3799DEF56D}"/>
              </a:ext>
            </a:extLst>
          </p:cNvPr>
          <p:cNvSpPr/>
          <p:nvPr/>
        </p:nvSpPr>
        <p:spPr>
          <a:xfrm>
            <a:off x="1082245" y="2999691"/>
            <a:ext cx="52437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0" indent="-339725"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</a:rPr>
              <a:t>Costs associated with temporary hires or contract support is eligible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578701-6DB0-49BA-ADB5-25964DB21CA7}"/>
              </a:ext>
            </a:extLst>
          </p:cNvPr>
          <p:cNvSpPr/>
          <p:nvPr/>
        </p:nvSpPr>
        <p:spPr>
          <a:xfrm>
            <a:off x="1082050" y="3754206"/>
            <a:ext cx="5243708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0" indent="-339725"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</a:rPr>
              <a:t>Other costs associated with extra hires or contracted support may be eligible for reimbursement. This includes costs for travel, accommodations, and per diem, as appropriate 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EF95F7-851B-4B80-BED3-744D96561396}"/>
              </a:ext>
            </a:extLst>
          </p:cNvPr>
          <p:cNvSpPr/>
          <p:nvPr/>
        </p:nvSpPr>
        <p:spPr>
          <a:xfrm>
            <a:off x="6286765" y="1675367"/>
            <a:ext cx="47838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0" indent="-339725"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</a:rPr>
              <a:t>Purchase of supplies and equipment to execute work is eligible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9A8492-D86C-4318-A10F-A7F47F0B45D2}"/>
              </a:ext>
            </a:extLst>
          </p:cNvPr>
          <p:cNvSpPr/>
          <p:nvPr/>
        </p:nvSpPr>
        <p:spPr>
          <a:xfrm>
            <a:off x="6275490" y="2478457"/>
            <a:ext cx="47838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0" indent="-339725"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</a:rPr>
              <a:t>Mutual Aid or EMAC costs are eligible depending on agreement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5D06C4-BF28-4B6C-B77D-4C2BDD03B4E8}"/>
              </a:ext>
            </a:extLst>
          </p:cNvPr>
          <p:cNvSpPr/>
          <p:nvPr/>
        </p:nvSpPr>
        <p:spPr>
          <a:xfrm>
            <a:off x="6286765" y="3281547"/>
            <a:ext cx="48229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lvl="0" indent="-339725"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FFFFFF"/>
                </a:solidFill>
              </a:rPr>
              <a:t>Legal cost related to enforcing building code or floodplain ordinance</a:t>
            </a:r>
          </a:p>
        </p:txBody>
      </p:sp>
    </p:spTree>
    <p:extLst>
      <p:ext uri="{BB962C8B-B14F-4D97-AF65-F5344CB8AC3E}">
        <p14:creationId xmlns:p14="http://schemas.microsoft.com/office/powerpoint/2010/main" val="11744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96EBD5-4C52-4032-B72E-DF47BD436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Communities Apply?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E6900-48D9-45A0-89C2-80DF6DBA8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018" y="1903444"/>
            <a:ext cx="4377827" cy="388775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Communities must submit their applications for reimbursement and all supporting documentation through the PA Grants Portal.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  <a:hlinkClick r:id="rId3"/>
              </a:rPr>
              <a:t>https://grantee.fema.gov/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2" name="Picture 1" descr="Image of the FEMA Grants Portal. Shows username and password login screen.">
            <a:extLst>
              <a:ext uri="{FF2B5EF4-FFF2-40B4-BE49-F238E27FC236}">
                <a16:creationId xmlns:a16="http://schemas.microsoft.com/office/drawing/2014/main" id="{7098FC47-C8AA-4A83-854A-E44F81600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17" y="679745"/>
            <a:ext cx="4982665" cy="503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D4DD3-2D0C-456F-8ACF-E2939058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Federal Emergency Management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CCF00-83C8-425A-8649-35E31C07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C257D-A786-9244-9E17-CE618C8B9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2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96EBD5-4C52-4032-B72E-DF47BD436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Documentation Needed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04B71-C486-461E-9C15-C52FD211595D}"/>
              </a:ext>
            </a:extLst>
          </p:cNvPr>
          <p:cNvSpPr txBox="1"/>
          <p:nvPr/>
        </p:nvSpPr>
        <p:spPr>
          <a:xfrm>
            <a:off x="7620000" y="1444559"/>
            <a:ext cx="4428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Example of a timesheet needed for documentation.</a:t>
            </a:r>
          </a:p>
        </p:txBody>
      </p:sp>
      <p:pic>
        <p:nvPicPr>
          <p:cNvPr id="9" name="Picture 8" descr="Example of a timesheet needed for documentation. Shows worker name, hours and date.">
            <a:extLst>
              <a:ext uri="{FF2B5EF4-FFF2-40B4-BE49-F238E27FC236}">
                <a16:creationId xmlns:a16="http://schemas.microsoft.com/office/drawing/2014/main" id="{A7397842-B40D-4B8F-84EA-B7C7C53ED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916" y="1846797"/>
            <a:ext cx="6438212" cy="217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E6900-48D9-45A0-89C2-80DF6DBA8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017" y="1545771"/>
            <a:ext cx="10715627" cy="4285862"/>
          </a:xfrm>
        </p:spPr>
        <p:txBody>
          <a:bodyPr>
            <a:normAutofit/>
          </a:bodyPr>
          <a:lstStyle/>
          <a:p>
            <a:pPr marL="288925" indent="-288925">
              <a:buFont typeface="Wingdings" panose="05000000000000000000" pitchFamily="2" charset="2"/>
              <a:buChar char="§"/>
            </a:pPr>
            <a:r>
              <a:rPr lang="en-US" dirty="0"/>
              <a:t>Supporting documentation is needed:</a:t>
            </a:r>
          </a:p>
          <a:p>
            <a:pPr marL="569913" lvl="1" indent="-231775">
              <a:buFont typeface="Wingdings" panose="05000000000000000000" pitchFamily="2" charset="2"/>
              <a:buChar char="§"/>
            </a:pPr>
            <a:r>
              <a:rPr lang="en-US" dirty="0"/>
              <a:t>Timesheets for actual costs incurred</a:t>
            </a:r>
          </a:p>
          <a:p>
            <a:pPr marL="569913" lvl="1" indent="-231775">
              <a:buFont typeface="Wingdings" panose="05000000000000000000" pitchFamily="2" charset="2"/>
              <a:buChar char="§"/>
            </a:pPr>
            <a:r>
              <a:rPr lang="en-US" dirty="0"/>
              <a:t>Labor Policy</a:t>
            </a:r>
          </a:p>
          <a:p>
            <a:pPr marL="569913" lvl="1" indent="-231775">
              <a:buFont typeface="Wingdings" panose="05000000000000000000" pitchFamily="2" charset="2"/>
              <a:buChar char="§"/>
            </a:pPr>
            <a:r>
              <a:rPr lang="en-US" dirty="0"/>
              <a:t>Any contractual agreements (including</a:t>
            </a:r>
          </a:p>
          <a:p>
            <a:pPr marL="338138" lvl="1" indent="0">
              <a:buNone/>
            </a:pPr>
            <a:r>
              <a:rPr lang="en-US" dirty="0"/>
              <a:t>	  EMAC)</a:t>
            </a:r>
          </a:p>
          <a:p>
            <a:pPr marL="569913" lvl="1" indent="-231775">
              <a:buFont typeface="Wingdings" panose="05000000000000000000" pitchFamily="2" charset="2"/>
              <a:buChar char="§"/>
            </a:pPr>
            <a:r>
              <a:rPr lang="en-US" dirty="0"/>
              <a:t>Documentation demonstrating how </a:t>
            </a:r>
          </a:p>
          <a:p>
            <a:pPr marL="338138" lvl="1" indent="0">
              <a:buNone/>
            </a:pPr>
            <a:r>
              <a:rPr lang="en-US" dirty="0"/>
              <a:t>	  contract was procured</a:t>
            </a:r>
          </a:p>
          <a:p>
            <a:pPr marL="569913" lvl="1" indent="-231775">
              <a:buFont typeface="Wingdings" panose="05000000000000000000" pitchFamily="2" charset="2"/>
              <a:buChar char="§"/>
            </a:pPr>
            <a:r>
              <a:rPr lang="en-US" dirty="0"/>
              <a:t>Equipment and Material logs</a:t>
            </a:r>
          </a:p>
          <a:p>
            <a:pPr marL="569913" lvl="1" indent="-231775">
              <a:buFont typeface="Wingdings" panose="05000000000000000000" pitchFamily="2" charset="2"/>
              <a:buChar char="§"/>
            </a:pPr>
            <a:r>
              <a:rPr lang="en-US" dirty="0"/>
              <a:t>In addition, FEMA may require that the applicant provide documentation demonstrating that the eligible activities are in support of the community’s legally adopted building code or floodplain management ordinance.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D4DD3-2D0C-456F-8ACF-E2939058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Federal Emergency Management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CCF00-83C8-425A-8649-35E31C07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CC257D-A786-9244-9E17-CE618C8B92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A5B5D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A5B5D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D739481FFE394E808AD2E501B507D5" ma:contentTypeVersion="11" ma:contentTypeDescription="Create a new document." ma:contentTypeScope="" ma:versionID="a3278e48eddbcdbf208300368dcdb9e5">
  <xsd:schema xmlns:xsd="http://www.w3.org/2001/XMLSchema" xmlns:xs="http://www.w3.org/2001/XMLSchema" xmlns:p="http://schemas.microsoft.com/office/2006/metadata/properties" xmlns:ns3="5c65e4b7-5120-4c4b-a1f6-632aa0d1db68" xmlns:ns4="c1ef2b0a-150a-4b31-8396-12f824c241cf" targetNamespace="http://schemas.microsoft.com/office/2006/metadata/properties" ma:root="true" ma:fieldsID="6aa59eaddb0b9a404d5605b38a7d49d0" ns3:_="" ns4:_="">
    <xsd:import namespace="5c65e4b7-5120-4c4b-a1f6-632aa0d1db68"/>
    <xsd:import namespace="c1ef2b0a-150a-4b31-8396-12f824c241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65e4b7-5120-4c4b-a1f6-632aa0d1db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f2b0a-150a-4b31-8396-12f824c241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B5BB03-DD21-4258-90BA-4BA883F2CE4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4D20D7E-EAC6-4141-9DC4-DF1B791F33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65e4b7-5120-4c4b-a1f6-632aa0d1db68"/>
    <ds:schemaRef ds:uri="c1ef2b0a-150a-4b31-8396-12f824c241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976EDC-3E53-4B2A-8042-2CE68B9B81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7136</TotalTime>
  <Words>834</Words>
  <Application>Microsoft Office PowerPoint</Application>
  <PresentationFormat>Widescreen</PresentationFormat>
  <Paragraphs>102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Franklin Gothic Book</vt:lpstr>
      <vt:lpstr>Franklin Gothic Medium</vt:lpstr>
      <vt:lpstr>Wingdings</vt:lpstr>
      <vt:lpstr>Office Theme</vt:lpstr>
      <vt:lpstr>Disaster Recovery Reform Act Section 1206</vt:lpstr>
      <vt:lpstr>Authority and Purpose</vt:lpstr>
      <vt:lpstr>Principles</vt:lpstr>
      <vt:lpstr>DRRA 1206 Authorizes FEMA to Provide Resources to State, Local, Tribal and Territorial Partners</vt:lpstr>
      <vt:lpstr>Work Eligibility Criteria</vt:lpstr>
      <vt:lpstr>Cost Eligibility Criteria</vt:lpstr>
      <vt:lpstr>Eligible Costs</vt:lpstr>
      <vt:lpstr>How Do Communities Apply?</vt:lpstr>
      <vt:lpstr>Supporting Documentation Needed</vt:lpstr>
      <vt:lpstr>What Happens Following Community Submission?</vt:lpstr>
      <vt:lpstr>Suggested Next Steps for Communities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FEMA User</dc:creator>
  <cp:keywords/>
  <dc:description/>
  <cp:lastModifiedBy>Williams, Eddie</cp:lastModifiedBy>
  <cp:revision>434</cp:revision>
  <cp:lastPrinted>2020-03-02T16:45:50Z</cp:lastPrinted>
  <dcterms:created xsi:type="dcterms:W3CDTF">2012-11-19T20:41:22Z</dcterms:created>
  <dcterms:modified xsi:type="dcterms:W3CDTF">2021-07-12T20:07:22Z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0x01010045D739481FFE394E808AD2E501B507D5</vt:lpwstr>
  </property>
</Properties>
</file>