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2" autoAdjust="0"/>
    <p:restoredTop sz="94660"/>
  </p:normalViewPr>
  <p:slideViewPr>
    <p:cSldViewPr snapToGrid="0">
      <p:cViewPr varScale="1">
        <p:scale>
          <a:sx n="67" d="100"/>
          <a:sy n="67" d="100"/>
        </p:scale>
        <p:origin x="60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FCEBD-E11B-4AB8-BA9A-650898E24D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E82241-8C33-40EE-8D30-42453B4197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59BC75-DFC7-42A5-8EDE-18103BCF17AA}"/>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8D7D9596-B24E-40FE-A947-43C7D665E7F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058787-B95E-4ADE-8909-D4D696638562}"/>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00271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3A629-6BC3-4E75-B57A-96D5E77E35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BB9157-7AD9-4023-A8D8-C034C1E7AC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06B1B2-F489-47EA-A83F-91131FA5BB16}"/>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4BD82663-028A-4FE4-99FE-FFA684DB48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073412-4472-4BEC-B119-5330773B122C}"/>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288487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AA2F97-C570-4550-B8CD-04005FC96B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5934D6-6306-4A40-AF74-1146FC75F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A2589-B509-4C27-8E67-739063E422BA}"/>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D7106BE0-E799-4841-B047-C889B827EF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8892C0-6B3F-420C-8F1A-AA4E0DD4EBFE}"/>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53498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AE634-CC21-4596-BE36-5705192A8D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585B07-8255-4EEB-BA06-DC57A8C7EF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56551-0C0F-4F8F-AA3F-6EFD68F51A9D}"/>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CB66CD21-5F5B-4CC9-A440-6EF3FA3734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0178861-A03D-4D81-832A-766954020143}"/>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701382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8D63F-BE05-497C-902A-02C1B84B56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24912D-1701-4156-AA58-A45FE26C7F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593901-D792-4668-8B45-1225B523EB3B}"/>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EE99DF46-BD49-457C-B74E-037F425BE5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7E8248-B6B1-4673-BCAD-24570FCFEBB9}"/>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14156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59542-9045-459B-BCDD-574E660B4C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408E02-0A86-4D03-B00A-1D541B936B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E955A6-A0C7-48C6-9C21-1E5EE11F57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D36014-D411-440B-9E9D-32066D1B7846}"/>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6" name="Footer Placeholder 5">
            <a:extLst>
              <a:ext uri="{FF2B5EF4-FFF2-40B4-BE49-F238E27FC236}">
                <a16:creationId xmlns:a16="http://schemas.microsoft.com/office/drawing/2014/main" id="{3C5197AB-EECB-467B-9690-721A3DC5B9B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DC134AA-B8D3-407C-B313-13C40DBA83A6}"/>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34729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F3633-6433-4B47-9CD0-D1AECBCB4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34D9B7-C81C-4F02-AB40-6DA3FDFE5B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CDBDEE-9F84-4583-8E14-DDB70BDF8E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EE0774-9896-4AD1-B2B9-C71578375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AC0B01-50AD-44F5-AC22-85BE40B572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F59906-BA29-4FA6-8068-4C56AA805746}"/>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8" name="Footer Placeholder 7">
            <a:extLst>
              <a:ext uri="{FF2B5EF4-FFF2-40B4-BE49-F238E27FC236}">
                <a16:creationId xmlns:a16="http://schemas.microsoft.com/office/drawing/2014/main" id="{78724FFC-3BDD-4260-ABDB-BE4535E5647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79B67D6-C834-4EF8-96D7-04FC78194610}"/>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2461572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A4B4F-C129-4604-A9A1-EADBF2E996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F7163B-F650-48EF-AE3D-D0B8CCF003B3}"/>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4" name="Footer Placeholder 3">
            <a:extLst>
              <a:ext uri="{FF2B5EF4-FFF2-40B4-BE49-F238E27FC236}">
                <a16:creationId xmlns:a16="http://schemas.microsoft.com/office/drawing/2014/main" id="{FB506862-AF4B-47B8-AC1F-DF3AF2179E3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DC1C1DE-8937-4FBF-9A1F-5FBEDEB57325}"/>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407175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9D21E3-68EA-4376-B3FE-F852FF91A86F}"/>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3" name="Footer Placeholder 2">
            <a:extLst>
              <a:ext uri="{FF2B5EF4-FFF2-40B4-BE49-F238E27FC236}">
                <a16:creationId xmlns:a16="http://schemas.microsoft.com/office/drawing/2014/main" id="{871E1207-70C0-4120-A021-C89961D8E51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03C2EFC-DF97-41C9-80E2-7662638B922E}"/>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1516001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AF71B-1388-49C0-8248-86DDE443D9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3D0883-A12D-405E-A9BC-6199B288E0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E7EA02-E742-459C-AA40-B4287CE09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6001F2-C71B-40E7-8CC1-36A8F255FE39}"/>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6" name="Footer Placeholder 5">
            <a:extLst>
              <a:ext uri="{FF2B5EF4-FFF2-40B4-BE49-F238E27FC236}">
                <a16:creationId xmlns:a16="http://schemas.microsoft.com/office/drawing/2014/main" id="{3B31D296-CA5E-4F1D-AFDF-491E0552ED8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687EBF-CE3D-4404-B654-0D5DEBF3A31A}"/>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399255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1F76F-403E-4CC1-BC6C-3DD61F355D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2B2042-9B49-498A-9524-D7F96D70C0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5B739DE-F251-48F3-AA59-5BF564C52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83BA6-836B-424C-B69B-B2D962D6A289}"/>
              </a:ext>
            </a:extLst>
          </p:cNvPr>
          <p:cNvSpPr>
            <a:spLocks noGrp="1"/>
          </p:cNvSpPr>
          <p:nvPr>
            <p:ph type="dt" sz="half" idx="10"/>
          </p:nvPr>
        </p:nvSpPr>
        <p:spPr/>
        <p:txBody>
          <a:bodyPr/>
          <a:lstStyle/>
          <a:p>
            <a:fld id="{5466BF40-CE30-4D3F-844B-A6474C2B22A0}" type="datetimeFigureOut">
              <a:rPr lang="en-US" smtClean="0"/>
              <a:t>9/1/2020</a:t>
            </a:fld>
            <a:endParaRPr lang="en-US" dirty="0"/>
          </a:p>
        </p:txBody>
      </p:sp>
      <p:sp>
        <p:nvSpPr>
          <p:cNvPr id="6" name="Footer Placeholder 5">
            <a:extLst>
              <a:ext uri="{FF2B5EF4-FFF2-40B4-BE49-F238E27FC236}">
                <a16:creationId xmlns:a16="http://schemas.microsoft.com/office/drawing/2014/main" id="{ECA73FDF-1FB8-4AA8-9CEB-9334C6E5B3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BC62073-FD65-45D0-8178-C95A118C014C}"/>
              </a:ext>
            </a:extLst>
          </p:cNvPr>
          <p:cNvSpPr>
            <a:spLocks noGrp="1"/>
          </p:cNvSpPr>
          <p:nvPr>
            <p:ph type="sldNum" sz="quarter" idx="12"/>
          </p:nvPr>
        </p:nvSpPr>
        <p:spPr/>
        <p:txBody>
          <a:bodyPr/>
          <a:lstStyle/>
          <a:p>
            <a:fld id="{60C66159-998F-48C6-878B-DAE121052023}" type="slidenum">
              <a:rPr lang="en-US" smtClean="0"/>
              <a:t>‹#›</a:t>
            </a:fld>
            <a:endParaRPr lang="en-US" dirty="0"/>
          </a:p>
        </p:txBody>
      </p:sp>
    </p:spTree>
    <p:extLst>
      <p:ext uri="{BB962C8B-B14F-4D97-AF65-F5344CB8AC3E}">
        <p14:creationId xmlns:p14="http://schemas.microsoft.com/office/powerpoint/2010/main" val="77006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F5F50A-A973-4D8F-B975-42325E125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9412D7-599D-446C-A6EF-AFECF2E970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24F342-E171-4BE1-9A39-CE32465194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6BF40-CE30-4D3F-844B-A6474C2B22A0}" type="datetimeFigureOut">
              <a:rPr lang="en-US" smtClean="0"/>
              <a:t>9/1/2020</a:t>
            </a:fld>
            <a:endParaRPr lang="en-US" dirty="0"/>
          </a:p>
        </p:txBody>
      </p:sp>
      <p:sp>
        <p:nvSpPr>
          <p:cNvPr id="5" name="Footer Placeholder 4">
            <a:extLst>
              <a:ext uri="{FF2B5EF4-FFF2-40B4-BE49-F238E27FC236}">
                <a16:creationId xmlns:a16="http://schemas.microsoft.com/office/drawing/2014/main" id="{EF28EEE0-E7C9-4463-A177-97A38EA520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F62546-6C1D-4EC9-9605-8CADDDF2C0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66159-998F-48C6-878B-DAE121052023}" type="slidenum">
              <a:rPr lang="en-US" smtClean="0"/>
              <a:t>‹#›</a:t>
            </a:fld>
            <a:endParaRPr lang="en-US" dirty="0"/>
          </a:p>
        </p:txBody>
      </p:sp>
    </p:spTree>
    <p:extLst>
      <p:ext uri="{BB962C8B-B14F-4D97-AF65-F5344CB8AC3E}">
        <p14:creationId xmlns:p14="http://schemas.microsoft.com/office/powerpoint/2010/main" val="3338109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6678E-A00A-42C7-9718-F2DAF341077B}"/>
              </a:ext>
            </a:extLst>
          </p:cNvPr>
          <p:cNvSpPr>
            <a:spLocks noGrp="1"/>
          </p:cNvSpPr>
          <p:nvPr>
            <p:ph type="ctrTitle"/>
          </p:nvPr>
        </p:nvSpPr>
        <p:spPr>
          <a:xfrm>
            <a:off x="1415612" y="1094076"/>
            <a:ext cx="9360776" cy="2387600"/>
          </a:xfrm>
        </p:spPr>
        <p:txBody>
          <a:bodyPr>
            <a:normAutofit/>
          </a:bodyPr>
          <a:lstStyle/>
          <a:p>
            <a:r>
              <a:rPr lang="en-US" sz="4000" b="1" dirty="0"/>
              <a:t>AGA and APGA Appeals of Final Standards Actions on the IECC, Proposals RE147-19 and CE217-19, Parts I and II:  Issues of IECC Intent</a:t>
            </a:r>
          </a:p>
        </p:txBody>
      </p:sp>
      <p:sp>
        <p:nvSpPr>
          <p:cNvPr id="3" name="Subtitle 2">
            <a:extLst>
              <a:ext uri="{FF2B5EF4-FFF2-40B4-BE49-F238E27FC236}">
                <a16:creationId xmlns:a16="http://schemas.microsoft.com/office/drawing/2014/main" id="{AA8A059B-9B31-4722-A214-3FF74017675F}"/>
              </a:ext>
            </a:extLst>
          </p:cNvPr>
          <p:cNvSpPr>
            <a:spLocks noGrp="1"/>
          </p:cNvSpPr>
          <p:nvPr>
            <p:ph type="subTitle" idx="1"/>
          </p:nvPr>
        </p:nvSpPr>
        <p:spPr>
          <a:xfrm>
            <a:off x="1254672" y="3961142"/>
            <a:ext cx="9682655" cy="1655762"/>
          </a:xfrm>
        </p:spPr>
        <p:txBody>
          <a:bodyPr>
            <a:normAutofit fontScale="85000" lnSpcReduction="20000"/>
          </a:bodyPr>
          <a:lstStyle/>
          <a:p>
            <a:r>
              <a:rPr lang="en-US" sz="3200" b="1" dirty="0"/>
              <a:t>Presenters: James A. Ranfone, American Gas Association</a:t>
            </a:r>
          </a:p>
          <a:p>
            <a:r>
              <a:rPr lang="en-US" sz="3200" b="1" dirty="0"/>
              <a:t>Renée Lani, American Public Gas Association</a:t>
            </a:r>
          </a:p>
          <a:p>
            <a:r>
              <a:rPr lang="en-US" sz="3200" b="1" dirty="0"/>
              <a:t>Ted Williams, American Gas Association</a:t>
            </a:r>
          </a:p>
          <a:p>
            <a:r>
              <a:rPr lang="en-US" sz="3200" b="1" dirty="0"/>
              <a:t>September 1, 2020</a:t>
            </a:r>
          </a:p>
        </p:txBody>
      </p:sp>
      <p:pic>
        <p:nvPicPr>
          <p:cNvPr id="11" name="Picture 2">
            <a:extLst>
              <a:ext uri="{FF2B5EF4-FFF2-40B4-BE49-F238E27FC236}">
                <a16:creationId xmlns:a16="http://schemas.microsoft.com/office/drawing/2014/main" id="{66C0FBE1-E9C1-45FC-BF99-79365A83095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29541" y="5758275"/>
            <a:ext cx="2919905" cy="111409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3A872D5D-4EB4-47B3-BDFC-32D7CA27E8E8}"/>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6488471" y="5827287"/>
            <a:ext cx="5623034" cy="1057275"/>
          </a:xfrm>
          <a:prstGeom prst="rect">
            <a:avLst/>
          </a:prstGeom>
        </p:spPr>
      </p:pic>
    </p:spTree>
    <p:extLst>
      <p:ext uri="{BB962C8B-B14F-4D97-AF65-F5344CB8AC3E}">
        <p14:creationId xmlns:p14="http://schemas.microsoft.com/office/powerpoint/2010/main" val="400947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7D683-1CD7-4E81-B682-01FEE6BA65C0}"/>
              </a:ext>
            </a:extLst>
          </p:cNvPr>
          <p:cNvSpPr>
            <a:spLocks noGrp="1"/>
          </p:cNvSpPr>
          <p:nvPr>
            <p:ph type="title"/>
          </p:nvPr>
        </p:nvSpPr>
        <p:spPr>
          <a:xfrm>
            <a:off x="152400" y="185737"/>
            <a:ext cx="11620500" cy="1325563"/>
          </a:xfrm>
        </p:spPr>
        <p:txBody>
          <a:bodyPr>
            <a:normAutofit/>
          </a:bodyPr>
          <a:lstStyle/>
          <a:p>
            <a:pPr algn="ctr"/>
            <a:r>
              <a:rPr lang="en-US" sz="3600" b="1" dirty="0"/>
              <a:t>Underlining Principles</a:t>
            </a:r>
            <a:br>
              <a:rPr lang="en-US" sz="3600" b="1" dirty="0"/>
            </a:br>
            <a:r>
              <a:rPr lang="en-US" sz="3600" b="1" dirty="0"/>
              <a:t>of the AGA/APGA Appeal</a:t>
            </a:r>
          </a:p>
        </p:txBody>
      </p:sp>
      <p:sp>
        <p:nvSpPr>
          <p:cNvPr id="3" name="Content Placeholder 2">
            <a:extLst>
              <a:ext uri="{FF2B5EF4-FFF2-40B4-BE49-F238E27FC236}">
                <a16:creationId xmlns:a16="http://schemas.microsoft.com/office/drawing/2014/main" id="{0A1DE610-26E2-4ED7-8D40-F93000FE7E81}"/>
              </a:ext>
            </a:extLst>
          </p:cNvPr>
          <p:cNvSpPr>
            <a:spLocks noGrp="1"/>
          </p:cNvSpPr>
          <p:nvPr>
            <p:ph idx="1"/>
          </p:nvPr>
        </p:nvSpPr>
        <p:spPr>
          <a:xfrm>
            <a:off x="673100" y="1511300"/>
            <a:ext cx="10909300" cy="4838700"/>
          </a:xfrm>
        </p:spPr>
        <p:txBody>
          <a:bodyPr>
            <a:normAutofit fontScale="92500" lnSpcReduction="10000"/>
          </a:bodyPr>
          <a:lstStyle/>
          <a:p>
            <a:pPr>
              <a:spcBef>
                <a:spcPts val="600"/>
              </a:spcBef>
              <a:spcAft>
                <a:spcPts val="600"/>
              </a:spcAft>
            </a:pPr>
            <a:r>
              <a:rPr lang="en-US" sz="2600" dirty="0"/>
              <a:t>Issues Raised in the Appeal Deal with Staff Process,                                                         Not Requirements Outcomes of These Two Proposals</a:t>
            </a:r>
          </a:p>
          <a:p>
            <a:pPr>
              <a:spcBef>
                <a:spcPts val="600"/>
              </a:spcBef>
              <a:spcAft>
                <a:spcPts val="600"/>
              </a:spcAft>
            </a:pPr>
            <a:r>
              <a:rPr lang="en-US" sz="2600" dirty="0"/>
              <a:t>These Issues are Associated with the ICC Process for Considering Proposals that Are Outside the “Intent” Sections of the Residential and Commercial Sections of the IECC</a:t>
            </a:r>
          </a:p>
          <a:p>
            <a:pPr>
              <a:spcBef>
                <a:spcPts val="600"/>
              </a:spcBef>
              <a:spcAft>
                <a:spcPts val="600"/>
              </a:spcAft>
            </a:pPr>
            <a:r>
              <a:rPr lang="en-US" sz="2600" dirty="0"/>
              <a:t>ICC Should Not Have Proceeded with Processing These Proposals, Given:</a:t>
            </a:r>
          </a:p>
          <a:p>
            <a:pPr lvl="1">
              <a:spcBef>
                <a:spcPts val="600"/>
              </a:spcBef>
              <a:spcAft>
                <a:spcPts val="600"/>
              </a:spcAft>
              <a:buFont typeface="Wingdings" panose="05000000000000000000" pitchFamily="2" charset="2"/>
              <a:buChar char="Ø"/>
            </a:pPr>
            <a:r>
              <a:rPr lang="en-US" sz="2600" dirty="0"/>
              <a:t>The Literal Interpretation of the IECC Intent Language in Sections R101.3 and C101.3:</a:t>
            </a:r>
          </a:p>
          <a:p>
            <a:pPr marL="731520" indent="0">
              <a:buNone/>
            </a:pPr>
            <a:r>
              <a:rPr lang="en-US" i="1" dirty="0"/>
              <a:t>“</a:t>
            </a:r>
            <a:r>
              <a:rPr lang="en-US" sz="2400" i="1" dirty="0"/>
              <a:t>This code shall </a:t>
            </a:r>
            <a:r>
              <a:rPr lang="en-US" sz="2400" i="1" u="sng" dirty="0"/>
              <a:t>regulate the design and construction of buildings for the effective use and conservation of energy over the useful life of each building</a:t>
            </a:r>
            <a:r>
              <a:rPr lang="en-US" sz="2400" i="1" dirty="0"/>
              <a:t>. This code is intended to provide flexibility to permit the use of innovative approaches and techniques to achieve this objective. This code is not intended to abridge safety, health or environmental requirements contained in other applicable codes or ordinances.” </a:t>
            </a:r>
            <a:r>
              <a:rPr lang="en-US" sz="2400" dirty="0"/>
              <a:t>[underscore added for emphasis.]</a:t>
            </a:r>
            <a:endParaRPr lang="en-US" sz="2400" i="1" dirty="0"/>
          </a:p>
        </p:txBody>
      </p:sp>
      <p:pic>
        <p:nvPicPr>
          <p:cNvPr id="7" name="Picture 2">
            <a:extLst>
              <a:ext uri="{FF2B5EF4-FFF2-40B4-BE49-F238E27FC236}">
                <a16:creationId xmlns:a16="http://schemas.microsoft.com/office/drawing/2014/main" id="{78B785DD-44A7-4BF4-B40D-976EF30A70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0C034B1-B1C0-435D-BC57-10FDD531ACA9}"/>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1814139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815-8F02-4714-B735-7491B0F53714}"/>
              </a:ext>
            </a:extLst>
          </p:cNvPr>
          <p:cNvSpPr>
            <a:spLocks noGrp="1"/>
          </p:cNvSpPr>
          <p:nvPr>
            <p:ph type="title"/>
          </p:nvPr>
        </p:nvSpPr>
        <p:spPr>
          <a:xfrm>
            <a:off x="838200" y="321064"/>
            <a:ext cx="10515600" cy="1325563"/>
          </a:xfrm>
        </p:spPr>
        <p:txBody>
          <a:bodyPr>
            <a:normAutofit/>
          </a:bodyPr>
          <a:lstStyle/>
          <a:p>
            <a:pPr algn="ctr"/>
            <a:r>
              <a:rPr lang="en-US" sz="3600" b="1" dirty="0"/>
              <a:t>RE147-19:  Salient Issues</a:t>
            </a:r>
          </a:p>
        </p:txBody>
      </p:sp>
      <p:sp>
        <p:nvSpPr>
          <p:cNvPr id="3" name="Content Placeholder 2">
            <a:extLst>
              <a:ext uri="{FF2B5EF4-FFF2-40B4-BE49-F238E27FC236}">
                <a16:creationId xmlns:a16="http://schemas.microsoft.com/office/drawing/2014/main" id="{4AEEB893-77FC-4F75-A687-356DBD001745}"/>
              </a:ext>
            </a:extLst>
          </p:cNvPr>
          <p:cNvSpPr>
            <a:spLocks noGrp="1"/>
          </p:cNvSpPr>
          <p:nvPr>
            <p:ph idx="1"/>
          </p:nvPr>
        </p:nvSpPr>
        <p:spPr>
          <a:xfrm>
            <a:off x="838200" y="1811546"/>
            <a:ext cx="10515600" cy="5052264"/>
          </a:xfrm>
        </p:spPr>
        <p:txBody>
          <a:bodyPr>
            <a:normAutofit/>
          </a:bodyPr>
          <a:lstStyle/>
          <a:p>
            <a:pPr>
              <a:spcAft>
                <a:spcPts val="1200"/>
              </a:spcAft>
            </a:pPr>
            <a:r>
              <a:rPr lang="en-US" sz="2400" dirty="0"/>
              <a:t>The proposal would impose residential costs of construction upon consumers to comply with requirements for “electrification-ready” electrical wiring and components without justifying its requirements on energy efficiency, conservation, or savings in the building.</a:t>
            </a:r>
          </a:p>
          <a:p>
            <a:pPr>
              <a:spcAft>
                <a:spcPts val="1200"/>
              </a:spcAft>
            </a:pPr>
            <a:r>
              <a:rPr lang="en-US" sz="2400" dirty="0"/>
              <a:t> The proponent offers speculative societal benefits of the proposed requirements without the essential justification on energy savings in the building or to other sectors.</a:t>
            </a:r>
          </a:p>
          <a:p>
            <a:pPr>
              <a:spcAft>
                <a:spcPts val="1200"/>
              </a:spcAft>
            </a:pPr>
            <a:r>
              <a:rPr lang="en-US" sz="2400" dirty="0"/>
              <a:t>ICC staff should have either ruled that the subject proposal was out of order on the basis of lack of consistency with the Intent statement or referred the proposal to a cognizant ICC committee with the recommendation for ruling the proposal out of order. </a:t>
            </a:r>
          </a:p>
          <a:p>
            <a:endParaRPr lang="en-US" dirty="0"/>
          </a:p>
        </p:txBody>
      </p:sp>
      <p:pic>
        <p:nvPicPr>
          <p:cNvPr id="7" name="Picture 2">
            <a:extLst>
              <a:ext uri="{FF2B5EF4-FFF2-40B4-BE49-F238E27FC236}">
                <a16:creationId xmlns:a16="http://schemas.microsoft.com/office/drawing/2014/main" id="{A8D4A8D4-9E1D-4E45-B521-DE674C9D0EF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03270245-3C3C-4D5A-9CD2-434F56164684}"/>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2647065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6815-8F02-4714-B735-7491B0F53714}"/>
              </a:ext>
            </a:extLst>
          </p:cNvPr>
          <p:cNvSpPr>
            <a:spLocks noGrp="1"/>
          </p:cNvSpPr>
          <p:nvPr>
            <p:ph type="title"/>
          </p:nvPr>
        </p:nvSpPr>
        <p:spPr>
          <a:xfrm>
            <a:off x="838200" y="310904"/>
            <a:ext cx="10515600" cy="1325563"/>
          </a:xfrm>
        </p:spPr>
        <p:txBody>
          <a:bodyPr>
            <a:normAutofit/>
          </a:bodyPr>
          <a:lstStyle/>
          <a:p>
            <a:pPr algn="ctr"/>
            <a:r>
              <a:rPr lang="en-US" sz="3600" b="1" dirty="0"/>
              <a:t>CE217-19, Parts I and II:</a:t>
            </a:r>
            <a:br>
              <a:rPr lang="en-US" sz="3600" b="1" dirty="0"/>
            </a:br>
            <a:r>
              <a:rPr lang="en-US" sz="3600" b="1" dirty="0"/>
              <a:t>Salient Issues</a:t>
            </a:r>
          </a:p>
        </p:txBody>
      </p:sp>
      <p:sp>
        <p:nvSpPr>
          <p:cNvPr id="3" name="Content Placeholder 2">
            <a:extLst>
              <a:ext uri="{FF2B5EF4-FFF2-40B4-BE49-F238E27FC236}">
                <a16:creationId xmlns:a16="http://schemas.microsoft.com/office/drawing/2014/main" id="{4AEEB893-77FC-4F75-A687-356DBD001745}"/>
              </a:ext>
            </a:extLst>
          </p:cNvPr>
          <p:cNvSpPr>
            <a:spLocks noGrp="1"/>
          </p:cNvSpPr>
          <p:nvPr>
            <p:ph idx="1"/>
          </p:nvPr>
        </p:nvSpPr>
        <p:spPr>
          <a:xfrm>
            <a:off x="838200" y="1790077"/>
            <a:ext cx="10515600" cy="5052264"/>
          </a:xfrm>
        </p:spPr>
        <p:txBody>
          <a:bodyPr>
            <a:normAutofit/>
          </a:bodyPr>
          <a:lstStyle/>
          <a:p>
            <a:pPr>
              <a:spcAft>
                <a:spcPts val="1200"/>
              </a:spcAft>
            </a:pPr>
            <a:r>
              <a:rPr lang="en-US" sz="2400" dirty="0"/>
              <a:t>As with RE147-19, this proposal would impose costs of construction in commercial and residential buildings by requiring electric vehicle (EV) equipment, EV “capable spaces,” and EV “ready spaces” for reasons neither relevant to building energy efficiency nor justified on the basis on building energy efficiency. </a:t>
            </a:r>
          </a:p>
          <a:p>
            <a:pPr>
              <a:spcAft>
                <a:spcPts val="1200"/>
              </a:spcAft>
            </a:pPr>
            <a:r>
              <a:rPr lang="en-US" sz="2400" dirty="0"/>
              <a:t>Here, too, the proponent suggests speculative societal benefits of the proposed requirements without the essential justification on energy savings in the building or to other sectors.</a:t>
            </a:r>
          </a:p>
          <a:p>
            <a:pPr>
              <a:spcAft>
                <a:spcPts val="1200"/>
              </a:spcAft>
            </a:pPr>
            <a:r>
              <a:rPr lang="en-US" sz="2400" dirty="0"/>
              <a:t>Again as with RE147-19, ICC staff should have either ruled that the subject proposal was out of order on the basis of lack of consistency with the Intent statement or referred the proposal to a cognizant ICC committee with the recommendation for ruling the proposal out of order. </a:t>
            </a:r>
          </a:p>
        </p:txBody>
      </p:sp>
      <p:pic>
        <p:nvPicPr>
          <p:cNvPr id="7" name="Picture 2">
            <a:extLst>
              <a:ext uri="{FF2B5EF4-FFF2-40B4-BE49-F238E27FC236}">
                <a16:creationId xmlns:a16="http://schemas.microsoft.com/office/drawing/2014/main" id="{CCD8FF96-F95F-48D3-80C3-44B9A0DB481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790" b="12531"/>
          <a:stretch/>
        </p:blipFill>
        <p:spPr bwMode="auto">
          <a:xfrm>
            <a:off x="1" y="6204330"/>
            <a:ext cx="1713186" cy="6536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1258E793-E1CE-4681-8B67-F6C5C297AC11}"/>
              </a:ext>
            </a:extLst>
          </p:cNvPr>
          <p:cNvPicPr/>
          <p:nvPr/>
        </p:nvPicPr>
        <p:blipFill rotWithShape="1">
          <a:blip r:embed="rId3">
            <a:extLst>
              <a:ext uri="{28A0092B-C50C-407E-A947-70E740481C1C}">
                <a14:useLocalDpi xmlns:a14="http://schemas.microsoft.com/office/drawing/2010/main" val="0"/>
              </a:ext>
            </a:extLst>
          </a:blip>
          <a:srcRect l="1829" r="3564"/>
          <a:stretch/>
        </p:blipFill>
        <p:spPr>
          <a:xfrm>
            <a:off x="1713187" y="6204330"/>
            <a:ext cx="2996760" cy="563468"/>
          </a:xfrm>
          <a:prstGeom prst="rect">
            <a:avLst/>
          </a:prstGeom>
        </p:spPr>
      </p:pic>
    </p:spTree>
    <p:extLst>
      <p:ext uri="{BB962C8B-B14F-4D97-AF65-F5344CB8AC3E}">
        <p14:creationId xmlns:p14="http://schemas.microsoft.com/office/powerpoint/2010/main" val="3709807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411B5314A26954FB45A3C663275D628" ma:contentTypeVersion="13" ma:contentTypeDescription="Create a new document." ma:contentTypeScope="" ma:versionID="5cd9fd9eb2f3f5a84d630ac705b60663">
  <xsd:schema xmlns:xsd="http://www.w3.org/2001/XMLSchema" xmlns:xs="http://www.w3.org/2001/XMLSchema" xmlns:p="http://schemas.microsoft.com/office/2006/metadata/properties" xmlns:ns3="1b851fc0-af44-4505-9e91-a4a461e2ded5" xmlns:ns4="4ee88858-b58a-4ad9-ab46-c26b78c5a6d6" targetNamespace="http://schemas.microsoft.com/office/2006/metadata/properties" ma:root="true" ma:fieldsID="e4187d7a0e11168aec1783f0abeb014d" ns3:_="" ns4:_="">
    <xsd:import namespace="1b851fc0-af44-4505-9e91-a4a461e2ded5"/>
    <xsd:import namespace="4ee88858-b58a-4ad9-ab46-c26b78c5a6d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851fc0-af44-4505-9e91-a4a461e2de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e88858-b58a-4ad9-ab46-c26b78c5a6d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B2A316-6BCC-45AC-920D-2FAE4A1AB739}">
  <ds:schemaRefs>
    <ds:schemaRef ds:uri="1b851fc0-af44-4505-9e91-a4a461e2ded5"/>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schemas.microsoft.com/office/infopath/2007/PartnerControls"/>
    <ds:schemaRef ds:uri="http://purl.org/dc/dcmitype/"/>
    <ds:schemaRef ds:uri="http://schemas.openxmlformats.org/package/2006/metadata/core-properties"/>
    <ds:schemaRef ds:uri="4ee88858-b58a-4ad9-ab46-c26b78c5a6d6"/>
  </ds:schemaRefs>
</ds:datastoreItem>
</file>

<file path=customXml/itemProps2.xml><?xml version="1.0" encoding="utf-8"?>
<ds:datastoreItem xmlns:ds="http://schemas.openxmlformats.org/officeDocument/2006/customXml" ds:itemID="{3E7B0C06-FDB7-49CA-8250-5DF568508F8B}">
  <ds:schemaRefs>
    <ds:schemaRef ds:uri="http://schemas.microsoft.com/sharepoint/v3/contenttype/forms"/>
  </ds:schemaRefs>
</ds:datastoreItem>
</file>

<file path=customXml/itemProps3.xml><?xml version="1.0" encoding="utf-8"?>
<ds:datastoreItem xmlns:ds="http://schemas.openxmlformats.org/officeDocument/2006/customXml" ds:itemID="{13860B40-B913-4520-8641-3A07990C1D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851fc0-af44-4505-9e91-a4a461e2ded5"/>
    <ds:schemaRef ds:uri="4ee88858-b58a-4ad9-ab46-c26b78c5a6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172</TotalTime>
  <Words>464</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Wingdings</vt:lpstr>
      <vt:lpstr>Office Theme</vt:lpstr>
      <vt:lpstr>AGA and APGA Appeals of Final Standards Actions on the IECC, Proposals RE147-19 and CE217-19, Parts I and II:  Issues of IECC Intent</vt:lpstr>
      <vt:lpstr>Underlining Principles of the AGA/APGA Appeal</vt:lpstr>
      <vt:lpstr>RE147-19:  Salient Issues</vt:lpstr>
      <vt:lpstr>CE217-19, Parts I and II: Salient Issues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AGA and APGA Appeals of Final Standards Actions on the IECC, Proposals RE107-19 and RE126-19:  Issues of Federal Pre-Emption</dc:title>
  <dc:creator>Williams, Ted</dc:creator>
  <cp:lastModifiedBy>Ranfone, Jim</cp:lastModifiedBy>
  <cp:revision>18</cp:revision>
  <dcterms:created xsi:type="dcterms:W3CDTF">2020-08-26T21:24:55Z</dcterms:created>
  <dcterms:modified xsi:type="dcterms:W3CDTF">2020-09-01T19:33:09Z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0x010100D411B5314A26954FB45A3C663275D628</vt:lpwstr>
  </property>
</Properties>
</file>