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5"/>
  </p:notesMasterIdLst>
  <p:sldIdLst>
    <p:sldId id="271" r:id="rId5"/>
    <p:sldId id="277" r:id="rId6"/>
    <p:sldId id="272" r:id="rId7"/>
    <p:sldId id="316" r:id="rId8"/>
    <p:sldId id="278" r:id="rId9"/>
    <p:sldId id="324" r:id="rId10"/>
    <p:sldId id="276" r:id="rId11"/>
    <p:sldId id="321" r:id="rId12"/>
    <p:sldId id="323" r:id="rId13"/>
    <p:sldId id="317" r:id="rId14"/>
    <p:sldId id="318" r:id="rId15"/>
    <p:sldId id="325" r:id="rId16"/>
    <p:sldId id="322" r:id="rId17"/>
    <p:sldId id="301" r:id="rId18"/>
    <p:sldId id="283" r:id="rId19"/>
    <p:sldId id="308" r:id="rId20"/>
    <p:sldId id="305" r:id="rId21"/>
    <p:sldId id="306" r:id="rId22"/>
    <p:sldId id="310" r:id="rId23"/>
    <p:sldId id="320" r:id="rId24"/>
  </p:sldIdLst>
  <p:sldSz cx="24387175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e, Joshua" initials="LJ" lastIdx="1" clrIdx="0">
    <p:extLst>
      <p:ext uri="{19B8F6BF-5375-455C-9EA6-DF929625EA0E}">
        <p15:presenceInfo xmlns:p15="http://schemas.microsoft.com/office/powerpoint/2012/main" userId="S::joshua.lee@bakerbotts.com::ae891d64-2983-43da-ad4c-de6fa0060fe1" providerId="AD"/>
      </p:ext>
    </p:extLst>
  </p:cmAuthor>
  <p:cmAuthor id="2" name="S. Craig Drumheller" initials="SCD" lastIdx="1" clrIdx="1">
    <p:extLst>
      <p:ext uri="{19B8F6BF-5375-455C-9EA6-DF929625EA0E}">
        <p15:presenceInfo xmlns:p15="http://schemas.microsoft.com/office/powerpoint/2012/main" userId="S::cdrumheller@nahb.org::48c05463-398c-4ebd-8c5f-1729ffe4e0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000"/>
    <a:srgbClr val="699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/>
    <p:restoredTop sz="94674"/>
  </p:normalViewPr>
  <p:slideViewPr>
    <p:cSldViewPr snapToGrid="0" snapToObjects="1">
      <p:cViewPr varScale="1">
        <p:scale>
          <a:sx n="78" d="100"/>
          <a:sy n="78" d="100"/>
        </p:scale>
        <p:origin x="261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A63C6-05AC-784F-BAEE-45CD7446A2A8}" type="datetimeFigureOut">
              <a:rPr lang="en-US" smtClean="0"/>
              <a:t>9/8/2020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498FE-3035-1A4E-8CD3-C7F75B1119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3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56A817-2C63-9F48-A32D-BD76A692F6C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32D94F-292A-004C-AE57-95885854DF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96467" y="2232026"/>
            <a:ext cx="6527800" cy="24003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FA7732A-ECF9-4D44-BD29-CF7436DADDC0}"/>
              </a:ext>
            </a:extLst>
          </p:cNvPr>
          <p:cNvSpPr/>
          <p:nvPr userDrawn="1"/>
        </p:nvSpPr>
        <p:spPr>
          <a:xfrm>
            <a:off x="3957501" y="1120547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BAA794-D723-3845-80DD-8533FD742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0168" y="6455602"/>
            <a:ext cx="18290381" cy="3216555"/>
          </a:xfrm>
        </p:spPr>
        <p:txBody>
          <a:bodyPr lIns="0" anchor="t" anchorCtr="0">
            <a:noAutofit/>
          </a:bodyPr>
          <a:lstStyle>
            <a:lvl1pPr algn="l">
              <a:defRPr sz="13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23F45A2-BB81-1745-9672-5B703F30B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3869" y="10275887"/>
            <a:ext cx="18290381" cy="2416174"/>
          </a:xfrm>
        </p:spPr>
        <p:txBody>
          <a:bodyPr lIns="0">
            <a:normAutofit/>
          </a:bodyPr>
          <a:lstStyle>
            <a:lvl1pPr marL="0" indent="0" algn="l">
              <a:buNone/>
              <a:defRPr sz="4400">
                <a:solidFill>
                  <a:schemeClr val="tx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5792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1E87D0A-951C-CD4B-8CBF-3FCF6A5632ED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178230-C2ED-9F45-AB61-7973BC0B62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365" y="1533843"/>
            <a:ext cx="2839079" cy="10439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6A46E3-3C18-F940-A223-B8208D718F21}"/>
              </a:ext>
            </a:extLst>
          </p:cNvPr>
          <p:cNvSpPr/>
          <p:nvPr userDrawn="1"/>
        </p:nvSpPr>
        <p:spPr>
          <a:xfrm>
            <a:off x="3957501" y="11171583"/>
            <a:ext cx="553140" cy="2544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9E65B1B-0CF7-5C40-A965-E53561FF2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0" y="730251"/>
            <a:ext cx="155733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9BD040-C3CC-9B44-9D50-41CFA0A77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40"/>
            <a:ext cx="180879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1119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9E79650-5622-9548-BFAE-D253D80F1704}"/>
              </a:ext>
            </a:extLst>
          </p:cNvPr>
          <p:cNvSpPr/>
          <p:nvPr userDrawn="1"/>
        </p:nvSpPr>
        <p:spPr>
          <a:xfrm>
            <a:off x="695739" y="0"/>
            <a:ext cx="3538332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4D13DB-8DDE-294F-9F15-76476A299D63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827075" y="1778692"/>
            <a:ext cx="21945600" cy="10972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482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C014621-4265-BC45-B5B5-D3BE82924BBB}"/>
              </a:ext>
            </a:extLst>
          </p:cNvPr>
          <p:cNvSpPr/>
          <p:nvPr userDrawn="1"/>
        </p:nvSpPr>
        <p:spPr>
          <a:xfrm>
            <a:off x="695738" y="0"/>
            <a:ext cx="6644861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59E4676-072B-564B-92B2-26AC27ED4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840672"/>
            <a:ext cx="4206240" cy="1073232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/>
                </a:solidFill>
              </a:defRPr>
            </a:lvl1pPr>
            <a:lvl2pPr marL="914400" indent="0">
              <a:buNone/>
              <a:defRPr>
                <a:solidFill>
                  <a:schemeClr val="bg1"/>
                </a:solidFill>
              </a:defRPr>
            </a:lvl2pPr>
            <a:lvl3pPr marL="1828800" indent="0">
              <a:buNone/>
              <a:defRPr>
                <a:solidFill>
                  <a:schemeClr val="bg1"/>
                </a:solidFill>
              </a:defRPr>
            </a:lvl3pPr>
            <a:lvl4pPr marL="2743200" indent="0">
              <a:buNone/>
              <a:defRPr>
                <a:solidFill>
                  <a:schemeClr val="bg1"/>
                </a:solidFill>
              </a:defRPr>
            </a:lvl4pPr>
            <a:lvl5pPr marL="3657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9742645-C816-7D44-846F-8980912CE4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6375399" y="1842186"/>
            <a:ext cx="16386175" cy="10744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8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00" y="730251"/>
            <a:ext cx="19688175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400" y="3438940"/>
            <a:ext cx="22202775" cy="87026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6354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63C2-9139-364C-8BF9-9BFA27E6AEDC}" type="datetimeFigureOut">
              <a:rPr lang="en-US" smtClean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7BD0-27D1-7947-AFB1-4F6856146B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7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62" r:id="rId2"/>
    <p:sldLayoutId id="2147483672" r:id="rId3"/>
    <p:sldLayoutId id="2147483674" r:id="rId4"/>
    <p:sldLayoutId id="2147483675" r:id="rId5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dn-web.iccsafe.org/wp-content/uploads/ICC_Report_Code_Dev_Process_2019_Group_B_Cycle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ccsafe.org/products-and-services/i-codes/code-development/code-development-procedur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3D0F37-12DA-1F4E-8455-D12E7CDC9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b="1" dirty="0">
                <a:latin typeface="+mn-lt"/>
              </a:rPr>
              <a:t>National Association of Home Builders</a:t>
            </a:r>
            <a:br>
              <a:rPr lang="en-US" sz="6000" b="1" dirty="0">
                <a:latin typeface="+mn-lt"/>
              </a:rPr>
            </a:br>
            <a:r>
              <a:rPr lang="en-US" sz="6000" b="1" dirty="0">
                <a:latin typeface="+mn-lt"/>
              </a:rPr>
              <a:t>In Support of Appeal</a:t>
            </a:r>
            <a:br>
              <a:rPr lang="en-US" sz="6000" b="1" dirty="0">
                <a:latin typeface="+mn-lt"/>
              </a:rPr>
            </a:br>
            <a:r>
              <a:rPr lang="en-US" sz="6000" b="1" dirty="0">
                <a:latin typeface="+mn-lt"/>
              </a:rPr>
              <a:t>(Online Voting and Voter Eligibility)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BFE36D7-FEF3-2440-A6C6-F69FCA62C6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numCol="2">
            <a:noAutofit/>
          </a:bodyPr>
          <a:lstStyle/>
          <a:p>
            <a:r>
              <a:rPr lang="en-US" sz="3600" b="1" u="sng" dirty="0"/>
              <a:t>NAHB Representatives</a:t>
            </a:r>
            <a:r>
              <a:rPr lang="en-US" sz="3600" b="1" dirty="0"/>
              <a:t>:</a:t>
            </a:r>
          </a:p>
          <a:p>
            <a:r>
              <a:rPr lang="en-US" sz="3600" b="1" dirty="0"/>
              <a:t>S. Craig Drumheller</a:t>
            </a:r>
          </a:p>
          <a:p>
            <a:endParaRPr lang="en-US" sz="3600" b="1" dirty="0"/>
          </a:p>
          <a:p>
            <a:r>
              <a:rPr lang="en-US" sz="3600" b="1" u="sng" dirty="0"/>
              <a:t>Presentation of Appeal by</a:t>
            </a:r>
            <a:r>
              <a:rPr lang="en-US" sz="3600" b="1" dirty="0"/>
              <a:t>:  </a:t>
            </a:r>
          </a:p>
          <a:p>
            <a:r>
              <a:rPr lang="en-US" sz="3600" b="1" dirty="0"/>
              <a:t>Megan H. Berge</a:t>
            </a:r>
          </a:p>
          <a:p>
            <a:r>
              <a:rPr lang="en-US" sz="3600" b="1" dirty="0"/>
              <a:t>Baker Botts L.L.P.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AA3FDA-EC78-0E45-A40C-B0DC0C5CB17B}"/>
              </a:ext>
            </a:extLst>
          </p:cNvPr>
          <p:cNvSpPr txBox="1"/>
          <p:nvPr/>
        </p:nvSpPr>
        <p:spPr>
          <a:xfrm>
            <a:off x="4990168" y="5143986"/>
            <a:ext cx="11181902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ICC APPEAL HEARINGS | September 14, 2020</a:t>
            </a:r>
          </a:p>
        </p:txBody>
      </p:sp>
    </p:spTree>
    <p:extLst>
      <p:ext uri="{BB962C8B-B14F-4D97-AF65-F5344CB8AC3E}">
        <p14:creationId xmlns:p14="http://schemas.microsoft.com/office/powerpoint/2010/main" val="361080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6504-2D9B-41A1-B0BA-7AE96BA88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1" y="730251"/>
            <a:ext cx="15804662" cy="265112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An Easy Recruitment Contest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1D47B2-F4C6-453B-A3FF-72072E9CB34A}"/>
              </a:ext>
            </a:extLst>
          </p:cNvPr>
          <p:cNvSpPr txBox="1"/>
          <p:nvPr/>
        </p:nvSpPr>
        <p:spPr>
          <a:xfrm>
            <a:off x="5820508" y="5064369"/>
            <a:ext cx="3604846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/>
              <a:t>Interest Group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74C266-B98C-4A10-8045-3FC6826CC361}"/>
              </a:ext>
            </a:extLst>
          </p:cNvPr>
          <p:cNvSpPr txBox="1"/>
          <p:nvPr/>
        </p:nvSpPr>
        <p:spPr>
          <a:xfrm>
            <a:off x="11356976" y="5679921"/>
            <a:ext cx="360484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/>
              <a:t>Mayor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8E2EFE-C60C-472C-B13A-4EAA82F7B6F9}"/>
              </a:ext>
            </a:extLst>
          </p:cNvPr>
          <p:cNvSpPr txBox="1"/>
          <p:nvPr/>
        </p:nvSpPr>
        <p:spPr>
          <a:xfrm>
            <a:off x="16775728" y="3756385"/>
            <a:ext cx="544268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Department of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D3F29-23FD-4EF3-B69D-77FF55C3684B}"/>
              </a:ext>
            </a:extLst>
          </p:cNvPr>
          <p:cNvSpPr txBox="1"/>
          <p:nvPr/>
        </p:nvSpPr>
        <p:spPr>
          <a:xfrm>
            <a:off x="16775726" y="4977202"/>
            <a:ext cx="544268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Department of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0A3864-D874-482C-9862-26039AB8E85E}"/>
              </a:ext>
            </a:extLst>
          </p:cNvPr>
          <p:cNvSpPr txBox="1"/>
          <p:nvPr/>
        </p:nvSpPr>
        <p:spPr>
          <a:xfrm>
            <a:off x="16775727" y="6198019"/>
            <a:ext cx="544268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Department of 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316AFA-A4AE-44DC-8A6D-65D9055E6D07}"/>
              </a:ext>
            </a:extLst>
          </p:cNvPr>
          <p:cNvSpPr txBox="1"/>
          <p:nvPr/>
        </p:nvSpPr>
        <p:spPr>
          <a:xfrm>
            <a:off x="16775728" y="7418836"/>
            <a:ext cx="544268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Department of 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EC63B6-CF5F-4812-B78A-1FF51D9708E3}"/>
              </a:ext>
            </a:extLst>
          </p:cNvPr>
          <p:cNvSpPr txBox="1"/>
          <p:nvPr/>
        </p:nvSpPr>
        <p:spPr>
          <a:xfrm>
            <a:off x="16775725" y="8547320"/>
            <a:ext cx="544268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Department of 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5E3CCB-D778-4143-88DD-0AA144C63E4C}"/>
              </a:ext>
            </a:extLst>
          </p:cNvPr>
          <p:cNvSpPr/>
          <p:nvPr/>
        </p:nvSpPr>
        <p:spPr>
          <a:xfrm>
            <a:off x="19373973" y="9948447"/>
            <a:ext cx="246185" cy="2813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C5CC8EF-DCD6-4A86-8CB3-A2A062272861}"/>
              </a:ext>
            </a:extLst>
          </p:cNvPr>
          <p:cNvSpPr/>
          <p:nvPr/>
        </p:nvSpPr>
        <p:spPr>
          <a:xfrm>
            <a:off x="19373973" y="10574256"/>
            <a:ext cx="246185" cy="2813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D409C91-9AC7-46E2-8107-9FE1C1E085D5}"/>
              </a:ext>
            </a:extLst>
          </p:cNvPr>
          <p:cNvSpPr/>
          <p:nvPr/>
        </p:nvSpPr>
        <p:spPr>
          <a:xfrm>
            <a:off x="19373973" y="11151385"/>
            <a:ext cx="246185" cy="28135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8140D35A-652B-4F96-8E35-CE0891C52698}"/>
              </a:ext>
            </a:extLst>
          </p:cNvPr>
          <p:cNvSpPr/>
          <p:nvPr/>
        </p:nvSpPr>
        <p:spPr>
          <a:xfrm>
            <a:off x="10071954" y="6073195"/>
            <a:ext cx="756139" cy="53688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9272BEF5-1FAA-4793-A88F-2210B4DF0D9B}"/>
              </a:ext>
            </a:extLst>
          </p:cNvPr>
          <p:cNvSpPr/>
          <p:nvPr/>
        </p:nvSpPr>
        <p:spPr>
          <a:xfrm>
            <a:off x="15490704" y="6073195"/>
            <a:ext cx="756139" cy="536889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993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6504-2D9B-41A1-B0BA-7AE96BA8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Not a Hypothetical Scenario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341320-41F9-49D8-8755-6EDB81F83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1" y="3438940"/>
            <a:ext cx="8540750" cy="8905460"/>
          </a:xfrm>
        </p:spPr>
        <p:txBody>
          <a:bodyPr>
            <a:normAutofit/>
          </a:bodyPr>
          <a:lstStyle/>
          <a:p>
            <a:r>
              <a:rPr lang="en-US" sz="4000" u="sng" dirty="0"/>
              <a:t>Boston</a:t>
            </a:r>
            <a:r>
              <a:rPr lang="en-US" sz="4000" dirty="0"/>
              <a:t>: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City Council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Climate &amp; Energy Department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Inspectional Services Department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Planning &amp; Development Agency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Public Facilities Department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Public Works Department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Water and Sewer Commission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2175FEA-0C29-44E0-852B-1AFD45AFCA62}"/>
              </a:ext>
            </a:extLst>
          </p:cNvPr>
          <p:cNvSpPr txBox="1">
            <a:spLocks/>
          </p:cNvSpPr>
          <p:nvPr/>
        </p:nvSpPr>
        <p:spPr>
          <a:xfrm>
            <a:off x="14109701" y="3438939"/>
            <a:ext cx="8540750" cy="92379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None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u="sng" dirty="0"/>
              <a:t>Newton</a:t>
            </a:r>
            <a:r>
              <a:rPr lang="en-US" sz="4000" dirty="0"/>
              <a:t>: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City Council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Inspection Services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Planning Department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Planning Board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Public Buildings Department 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Zoning Board of Appeals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Design Review Committee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Designer Selection Committee and Sustainability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000" dirty="0"/>
              <a:t>Citizens Commission on Energy</a:t>
            </a:r>
          </a:p>
        </p:txBody>
      </p:sp>
    </p:spTree>
    <p:extLst>
      <p:ext uri="{BB962C8B-B14F-4D97-AF65-F5344CB8AC3E}">
        <p14:creationId xmlns:p14="http://schemas.microsoft.com/office/powerpoint/2010/main" val="1744283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3CA1A-E873-4ED8-9160-A636EE30E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Imbalanced Recruitment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0C565A-273E-4EC1-A65C-E0159C20BF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81902" y="3666162"/>
            <a:ext cx="13747673" cy="867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965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2E30-90CB-4ACC-BA02-CF2F075E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latin typeface="+mn-lt"/>
              </a:rPr>
              <a:t>Unintended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52EDB-31D2-44AE-8867-4663ED5EE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/>
              <a:t>Allows for persons without knowledge or experience with building energy codes to influence (if not dictate) outcomes</a:t>
            </a:r>
          </a:p>
          <a:p>
            <a:endParaRPr lang="en-US" sz="48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/>
              <a:t>Transforms an </a:t>
            </a:r>
            <a:r>
              <a:rPr lang="x-none" sz="4800" dirty="0"/>
              <a:t>informed process that produce</a:t>
            </a:r>
            <a:r>
              <a:rPr lang="en-US" sz="4800" dirty="0"/>
              <a:t>s</a:t>
            </a:r>
            <a:r>
              <a:rPr lang="x-none" sz="4800" dirty="0"/>
              <a:t> feasible</a:t>
            </a:r>
            <a:r>
              <a:rPr lang="en-US" sz="4800" dirty="0"/>
              <a:t> </a:t>
            </a:r>
            <a:r>
              <a:rPr lang="x-none" sz="4800" dirty="0"/>
              <a:t>model code provisions</a:t>
            </a:r>
            <a:r>
              <a:rPr lang="en-US" sz="4800" dirty="0"/>
              <a:t> into</a:t>
            </a:r>
            <a:r>
              <a:rPr lang="x-none" sz="4800" dirty="0"/>
              <a:t> a </a:t>
            </a:r>
            <a:r>
              <a:rPr lang="en-US" sz="4800" dirty="0"/>
              <a:t>recruitment contest</a:t>
            </a:r>
          </a:p>
          <a:p>
            <a:endParaRPr lang="en-US" sz="48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/>
              <a:t>Invites the adoption of radical versus rational code change proposals</a:t>
            </a: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445261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FA87-77CB-4C89-ADE3-C724D3A7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“Yes, the Bylaws’ Definitions Have Been Around for a While”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F6E1-0976-4A0D-BD71-638FBD33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204399"/>
          </a:xfrm>
        </p:spPr>
        <p:txBody>
          <a:bodyPr>
            <a:normAutofit fontScale="92500" lnSpcReduction="10000"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In the past, necessary participation in multiday hearings provided a </a:t>
            </a:r>
            <a:r>
              <a:rPr lang="en-US" sz="5400" b="1" u="sng" dirty="0"/>
              <a:t>self-correcting process</a:t>
            </a:r>
            <a:r>
              <a:rPr lang="en-US" sz="5400" dirty="0"/>
              <a:t>.  Persons participating were: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Vested members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Frequent users of the code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Those who understood the relevance of the proposed requirements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Present for the hearing discussions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endParaRPr lang="en-US" sz="46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Past process ensured: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Subject knowledge and expertise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Actual deliberation </a:t>
            </a:r>
            <a:r>
              <a:rPr lang="en-US" sz="4600" dirty="0">
                <a:sym typeface="Wingdings" panose="05000000000000000000" pitchFamily="2" charset="2"/>
              </a:rPr>
              <a:t></a:t>
            </a:r>
            <a:r>
              <a:rPr lang="en-US" sz="4600" dirty="0"/>
              <a:t> exchange and scrutinizing of ideas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Informed decision-making</a:t>
            </a:r>
          </a:p>
          <a:p>
            <a:pPr marL="2057400" lvl="1" indent="-685800">
              <a:buFont typeface="Wingdings" panose="05000000000000000000" pitchFamily="2" charset="2"/>
              <a:buChar char="Ø"/>
            </a:pPr>
            <a:endParaRPr lang="en-US" sz="4600" dirty="0"/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5400" dirty="0">
                <a:solidFill>
                  <a:srgbClr val="FF0000"/>
                </a:solidFill>
              </a:rPr>
              <a:t>People who used the codes decided on the codes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222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65E9D5-C972-44CB-A566-F967EF500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8800" b="1" dirty="0"/>
              <a:t>The 2019 Group B Code Development Cycle included voting irregularities and other concerns that were material.  </a:t>
            </a:r>
          </a:p>
        </p:txBody>
      </p:sp>
    </p:spTree>
    <p:extLst>
      <p:ext uri="{BB962C8B-B14F-4D97-AF65-F5344CB8AC3E}">
        <p14:creationId xmlns:p14="http://schemas.microsoft.com/office/powerpoint/2010/main" val="2377649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FA87-77CB-4C89-ADE3-C724D3A7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20 Code Change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F6E1-0976-4A0D-BD71-638FBD33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204399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Twenty proposals were disapproved twice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Committee Action Hearing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Public Comment Hearing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endParaRPr lang="en-US" sz="46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Still passed because of supermajority override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Included RE126 (serious legal concerns due to preemption)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4600" dirty="0"/>
              <a:t>Included CE217 Part II and RE147 (exceeds IECC scope and intent)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endParaRPr lang="en-US" sz="4600" dirty="0"/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5400" dirty="0">
                <a:solidFill>
                  <a:srgbClr val="FF0000"/>
                </a:solidFill>
              </a:rPr>
              <a:t>With a supermajority voting bloc, </a:t>
            </a:r>
            <a:r>
              <a:rPr lang="en-US" sz="5400" u="sng" dirty="0">
                <a:solidFill>
                  <a:srgbClr val="FF0000"/>
                </a:solidFill>
              </a:rPr>
              <a:t>there is no need to have hearings at all</a:t>
            </a:r>
            <a:r>
              <a:rPr lang="en-US" sz="5400" dirty="0">
                <a:solidFill>
                  <a:srgbClr val="FF0000"/>
                </a:solidFill>
              </a:rPr>
              <a:t>.  </a:t>
            </a:r>
            <a:endParaRPr lang="en-US" sz="4600" dirty="0"/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9634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FA87-77CB-4C89-ADE3-C724D3A7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ICC Report on the Code Development Process 2019 Group B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F6E1-0976-4A0D-BD71-638FBD33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204399"/>
          </a:xfrm>
        </p:spPr>
        <p:txBody>
          <a:bodyPr>
            <a:normAutofit fontScale="85000" lnSpcReduction="20000"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“A staff review of the OGCV since its inception in 2014 has confirmed that the pattern of voting identified in the letter as an </a:t>
            </a:r>
            <a:r>
              <a:rPr lang="en-US" b="1" i="1" u="sng" dirty="0"/>
              <a:t>irregularity</a:t>
            </a:r>
            <a:r>
              <a:rPr lang="en-US" dirty="0"/>
              <a:t> – disapproved at the CAH, disapproved at the PCH, then passed during the OGCV – has not occurred previous to this current cycle.”</a:t>
            </a:r>
          </a:p>
          <a:p>
            <a:endParaRPr lang="en-US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Report concluded that no impermissible “voting irregularities occurred” because “pattern of voting [was] not prohibited in CP 28,” and “is provided for in Section 8.1.”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en-US" dirty="0"/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dirty="0"/>
              <a:t>Report interpreted CP#28-05, Section 10.2 too narrowly.  A voting irregularity or other concerns that are material to sustain an appeal </a:t>
            </a:r>
            <a:r>
              <a:rPr lang="en-US" dirty="0">
                <a:solidFill>
                  <a:srgbClr val="FF0000"/>
                </a:solidFill>
              </a:rPr>
              <a:t>may exist even where technical compliance occurred</a:t>
            </a:r>
            <a:r>
              <a:rPr lang="en-US" dirty="0"/>
              <a:t>.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en-US" dirty="0"/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Source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54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FA87-77CB-4C89-ADE3-C724D3A7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Objective Evidence of 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Material Voting Irregularities</a:t>
            </a:r>
            <a:endParaRPr lang="en-US" sz="6600" b="1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4F6E1-0976-4A0D-BD71-638FBD33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204399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Inexperienced voters participating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Massive increase in voting representative applications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Large number of last-minute applications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Widespread use of a single voter guide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Inflammatory and over-simplified descriptions in voter guide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No requirement to be knowledgeable or involved in the weeks-long technical code development process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400" dirty="0"/>
              <a:t>Confirmed unprecedented and anomalous voting results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endParaRPr lang="en-US" sz="4600" dirty="0"/>
          </a:p>
        </p:txBody>
      </p:sp>
    </p:spTree>
    <p:extLst>
      <p:ext uri="{BB962C8B-B14F-4D97-AF65-F5344CB8AC3E}">
        <p14:creationId xmlns:p14="http://schemas.microsoft.com/office/powerpoint/2010/main" val="3049647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2EA3952-396F-4084-864B-A819D098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5" y="730251"/>
            <a:ext cx="20116800" cy="2651126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Procedural Implications Under CP #28-05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65E9D5-C972-44CB-A566-F967EF500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5" y="3438940"/>
            <a:ext cx="20116800" cy="8702676"/>
          </a:xfrm>
        </p:spPr>
        <p:txBody>
          <a:bodyPr>
            <a:normAutofit/>
          </a:bodyPr>
          <a:lstStyle/>
          <a:p>
            <a:r>
              <a:rPr lang="en-US" sz="4400" dirty="0"/>
              <a:t>Voting Irregularities (10.2):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400" dirty="0"/>
              <a:t>“Where </a:t>
            </a:r>
            <a:r>
              <a:rPr lang="en-US" sz="4400" b="1" i="1" u="sng" dirty="0"/>
              <a:t>voting irregularities or other concerns </a:t>
            </a:r>
            <a:r>
              <a:rPr lang="en-US" sz="4400" dirty="0"/>
              <a:t>with the Online Governmental Consensus Voting process </a:t>
            </a:r>
            <a:r>
              <a:rPr lang="en-US" sz="4400" b="1" i="1" u="sng" dirty="0"/>
              <a:t>which are material to the outcome</a:t>
            </a:r>
            <a:r>
              <a:rPr lang="en-US" sz="4400" dirty="0"/>
              <a:t> or the disposition of a code change proposal(s) are identified by the validation committee, such irregularities or concerns shall be immediately brought to the attention of the ICC Board. </a:t>
            </a:r>
            <a:r>
              <a:rPr lang="en-US" sz="4400" b="1" i="1" u="sng" dirty="0"/>
              <a:t>The ICC Board shall take whatever action necessary</a:t>
            </a:r>
            <a:r>
              <a:rPr lang="en-US" sz="4400" dirty="0"/>
              <a:t> to ensure a fair and impartial Final Action vote on all code change proposals . . .”</a:t>
            </a:r>
          </a:p>
          <a:p>
            <a:pPr marL="1143000" indent="-1143000">
              <a:buFont typeface="Wingdings" panose="05000000000000000000" pitchFamily="2" charset="2"/>
              <a:buChar char="§"/>
            </a:pPr>
            <a:endParaRPr lang="en-US" sz="4400" dirty="0"/>
          </a:p>
          <a:p>
            <a:r>
              <a:rPr lang="en-US" sz="4400" dirty="0"/>
              <a:t>ICC Board Action on Violations (13.1):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US" sz="4400" dirty="0"/>
              <a:t>“Additionally, the ICC Board may take any actions it deems necessary </a:t>
            </a:r>
            <a:r>
              <a:rPr lang="en-US" sz="4400" b="1" i="1" u="sng" dirty="0"/>
              <a:t>to maintain the integrity of the code development process</a:t>
            </a:r>
            <a:r>
              <a:rPr lang="en-US" sz="4400" dirty="0"/>
              <a:t>.”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594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Presentation Overview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Board of Appeals Review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ICC Board Authority and Duty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Summary of Issues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5600" dirty="0"/>
              <a:t>Online Voting &amp; Voter Eligibility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5600" dirty="0"/>
              <a:t>Impacts on 2019 Group B Code Development Cycle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Procedural Implications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dirty="0"/>
              <a:t>Requested Remedies</a:t>
            </a:r>
          </a:p>
        </p:txBody>
      </p:sp>
      <p:pic>
        <p:nvPicPr>
          <p:cNvPr id="3074" name="DefaultOcx">
            <a:extLst>
              <a:ext uri="{FF2B5EF4-FFF2-40B4-BE49-F238E27FC236}">
                <a16:creationId xmlns:a16="http://schemas.microsoft.com/office/drawing/2014/main" id="{37D71F74-4DF4-42D9-A288-17889800CBFD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HTMLHidden1">
            <a:extLst>
              <a:ext uri="{FF2B5EF4-FFF2-40B4-BE49-F238E27FC236}">
                <a16:creationId xmlns:a16="http://schemas.microsoft.com/office/drawing/2014/main" id="{8225A05F-FC41-4047-80DA-A98D075A9EC3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895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2EA3952-396F-4084-864B-A819D098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55" y="730251"/>
            <a:ext cx="20116800" cy="2651126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/>
              <a:t>Requested Remedies:</a:t>
            </a:r>
            <a:br>
              <a:rPr lang="en-US" sz="8000" b="1" dirty="0"/>
            </a:br>
            <a:r>
              <a:rPr lang="en-US" sz="8000" b="1" dirty="0"/>
              <a:t>Steps to a Credible Model Code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65E9D5-C972-44CB-A566-F967EF500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5" y="3438939"/>
            <a:ext cx="20116800" cy="930990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u="sng" dirty="0"/>
              <a:t>Set aside the voting results of the 20 code change proposals</a:t>
            </a:r>
          </a:p>
          <a:p>
            <a:pPr marL="742950" indent="-742950">
              <a:buFont typeface="+mj-lt"/>
              <a:buAutoNum type="arabicPeriod"/>
            </a:pPr>
            <a:endParaRPr lang="en-US" sz="2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u="sng" dirty="0"/>
              <a:t>Revise CP#28-05</a:t>
            </a:r>
          </a:p>
          <a:p>
            <a:pPr marL="2114550" lvl="1" indent="-742950">
              <a:buFont typeface="Wingdings" panose="05000000000000000000" pitchFamily="2" charset="2"/>
              <a:buChar char="§"/>
            </a:pPr>
            <a:r>
              <a:rPr lang="en-US" sz="3600" dirty="0"/>
              <a:t>Clarify that proposals disapproved at </a:t>
            </a:r>
            <a:r>
              <a:rPr lang="en-US" sz="3600" b="1" i="1" dirty="0"/>
              <a:t>both</a:t>
            </a:r>
            <a:r>
              <a:rPr lang="en-US" sz="3600" dirty="0"/>
              <a:t> Committee Action Hearing and Public Comment Hearing cannot be overturned by the OGCV</a:t>
            </a:r>
          </a:p>
          <a:p>
            <a:pPr marL="742950" indent="-742950">
              <a:buFont typeface="+mj-lt"/>
              <a:buAutoNum type="arabicPeriod"/>
            </a:pPr>
            <a:endParaRPr lang="en-US" sz="20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u="sng" dirty="0"/>
              <a:t>Revise the Bylaws</a:t>
            </a:r>
          </a:p>
          <a:p>
            <a:pPr marL="2114550" lvl="1" indent="-742950">
              <a:buFont typeface="Wingdings" panose="05000000000000000000" pitchFamily="2" charset="2"/>
              <a:buChar char="§"/>
            </a:pPr>
            <a:r>
              <a:rPr lang="en-US" sz="3600" dirty="0"/>
              <a:t>Adopt sensible limits in the definitions to prevent recruitment races</a:t>
            </a:r>
          </a:p>
          <a:p>
            <a:pPr marL="2114550" lvl="1" indent="-742950">
              <a:buFont typeface="Wingdings" panose="05000000000000000000" pitchFamily="2" charset="2"/>
              <a:buChar char="§"/>
            </a:pPr>
            <a:r>
              <a:rPr lang="en-US" sz="3600" dirty="0"/>
              <a:t>Potentially limit voting to those who </a:t>
            </a:r>
            <a:r>
              <a:rPr lang="en-US" sz="3600" b="1" i="1" dirty="0"/>
              <a:t>apply</a:t>
            </a:r>
            <a:r>
              <a:rPr lang="en-US" sz="3600" dirty="0"/>
              <a:t> the building codes</a:t>
            </a:r>
          </a:p>
          <a:p>
            <a:pPr marL="2114550" lvl="1" indent="-742950">
              <a:buFont typeface="Wingdings" panose="05000000000000000000" pitchFamily="2" charset="2"/>
              <a:buChar char="§"/>
            </a:pPr>
            <a:endParaRPr lang="en-US" sz="3200" dirty="0"/>
          </a:p>
          <a:p>
            <a:pPr marL="742950" indent="-742950">
              <a:buFont typeface="+mj-lt"/>
              <a:buAutoNum type="arabicPeriod"/>
            </a:pPr>
            <a:r>
              <a:rPr lang="en-US" sz="4000" b="1" u="sng" dirty="0"/>
              <a:t>Any action that the ICC Board deems necessary to maintain the model code’s credibility </a:t>
            </a:r>
          </a:p>
          <a:p>
            <a:pPr marL="2114550" lvl="1" indent="-742950">
              <a:buFont typeface="Wingdings" panose="05000000000000000000" pitchFamily="2" charset="2"/>
              <a:buChar char="§"/>
            </a:pPr>
            <a:r>
              <a:rPr lang="en-US" sz="3600" dirty="0"/>
              <a:t>A code development process that is driven by expertise</a:t>
            </a:r>
          </a:p>
        </p:txBody>
      </p:sp>
    </p:spTree>
    <p:extLst>
      <p:ext uri="{BB962C8B-B14F-4D97-AF65-F5344CB8AC3E}">
        <p14:creationId xmlns:p14="http://schemas.microsoft.com/office/powerpoint/2010/main" val="265566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Board of Appeals Review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Scope of Review (6.3.7):  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dirty="0"/>
              <a:t>Includes “matters of process and procedure”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dirty="0"/>
              <a:t>Excludes “decisions on the relative merits of technical matters”</a:t>
            </a:r>
          </a:p>
          <a:p>
            <a:pPr lvl="1" indent="0">
              <a:buNone/>
            </a:pPr>
            <a:endParaRPr lang="en-US" dirty="0"/>
          </a:p>
          <a:p>
            <a:r>
              <a:rPr lang="en-US" b="1" dirty="0"/>
              <a:t>Basis for Action (6.3.8):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dirty="0"/>
              <a:t>Any “material and significant irregularity of process or procedure”</a:t>
            </a:r>
          </a:p>
          <a:p>
            <a:pPr lvl="1" indent="0">
              <a:buNone/>
            </a:pPr>
            <a:endParaRPr lang="en-US" dirty="0"/>
          </a:p>
          <a:p>
            <a:r>
              <a:rPr lang="en-US" b="1" dirty="0"/>
              <a:t>Allowed Actions (6.3.9):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dirty="0"/>
              <a:t>Board of Appeals may “fashion any remedy it deems appropriate”  </a:t>
            </a:r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1025" name="DefaultOcx">
            <a:extLst>
              <a:ext uri="{FF2B5EF4-FFF2-40B4-BE49-F238E27FC236}">
                <a16:creationId xmlns:a16="http://schemas.microsoft.com/office/drawing/2014/main" id="{5164A927-A9DA-4F62-958E-BCF98EAE3527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HTMLHidden1">
            <a:extLst>
              <a:ext uri="{FF2B5EF4-FFF2-40B4-BE49-F238E27FC236}">
                <a16:creationId xmlns:a16="http://schemas.microsoft.com/office/drawing/2014/main" id="{43FEC224-69D2-46E9-B761-39D7398FA245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35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ICC Board Authority and Duty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40"/>
            <a:ext cx="18087975" cy="9309906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Voting Irregularities (10.2):  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5200" dirty="0"/>
              <a:t>“Where </a:t>
            </a:r>
            <a:r>
              <a:rPr lang="en-US" sz="5200" u="sng" dirty="0"/>
              <a:t>voting irregularities or other concerns with the Online Governmental Consensus Voting process</a:t>
            </a:r>
            <a:r>
              <a:rPr lang="en-US" sz="5200" dirty="0"/>
              <a:t> which are material to the outcome or the disposition of a code change proposal(s) are identified by the validation committee, such irregularities or concerns shall be immediately brought to the attention of the ICC Board. </a:t>
            </a:r>
            <a:r>
              <a:rPr lang="en-US" sz="5200" u="sng" dirty="0"/>
              <a:t>The ICC Board shall take whatever action necessary to ensure a fair and impartial Final Action vote</a:t>
            </a:r>
            <a:r>
              <a:rPr lang="en-US" sz="5200" dirty="0"/>
              <a:t> on all code change proposals . . . .”</a:t>
            </a:r>
          </a:p>
          <a:p>
            <a:pPr lvl="1" indent="0">
              <a:buNone/>
            </a:pPr>
            <a:endParaRPr lang="en-US" sz="1200" dirty="0"/>
          </a:p>
          <a:p>
            <a:r>
              <a:rPr lang="en-US" b="1" dirty="0"/>
              <a:t>ICC Board Action (13.1):</a:t>
            </a:r>
          </a:p>
          <a:p>
            <a:pPr marL="2057400" lvl="1" indent="-685800">
              <a:buFont typeface="Wingdings" panose="05000000000000000000" pitchFamily="2" charset="2"/>
              <a:buChar char="§"/>
            </a:pPr>
            <a:r>
              <a:rPr lang="en-US" sz="5200" dirty="0"/>
              <a:t>“[T]he ICC Board may take </a:t>
            </a:r>
            <a:r>
              <a:rPr lang="en-US" sz="5200" u="sng" dirty="0"/>
              <a:t>any actions it deems necessary to maintain the integrity of the code development process</a:t>
            </a:r>
            <a:r>
              <a:rPr lang="en-US" sz="5200" dirty="0"/>
              <a:t>.”</a:t>
            </a:r>
          </a:p>
        </p:txBody>
      </p:sp>
      <p:pic>
        <p:nvPicPr>
          <p:cNvPr id="1025" name="DefaultOcx">
            <a:extLst>
              <a:ext uri="{FF2B5EF4-FFF2-40B4-BE49-F238E27FC236}">
                <a16:creationId xmlns:a16="http://schemas.microsoft.com/office/drawing/2014/main" id="{5164A927-A9DA-4F62-958E-BCF98EAE3527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HTMLHidden1">
            <a:extLst>
              <a:ext uri="{FF2B5EF4-FFF2-40B4-BE49-F238E27FC236}">
                <a16:creationId xmlns:a16="http://schemas.microsoft.com/office/drawing/2014/main" id="{43FEC224-69D2-46E9-B761-39D7398FA245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720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9DC7F-425C-472C-8022-07747821D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Summary of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E763D-9E24-40CF-B4CA-FD1C40A58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8782369"/>
          </a:xfrm>
        </p:spPr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5200" dirty="0"/>
              <a:t>The eligibility criteria for participating in the Online Governmental Consensus Vote (“OGCV”) are too broad.</a:t>
            </a:r>
          </a:p>
          <a:p>
            <a:pPr marL="914400" indent="-914400">
              <a:buFont typeface="+mj-lt"/>
              <a:buAutoNum type="arabicPeriod"/>
            </a:pPr>
            <a:endParaRPr lang="en-US" sz="5200" dirty="0"/>
          </a:p>
          <a:p>
            <a:pPr marL="914400" indent="-914400">
              <a:buFont typeface="+mj-lt"/>
              <a:buAutoNum type="arabicPeriod"/>
            </a:pPr>
            <a:r>
              <a:rPr lang="en-US" sz="5200" dirty="0"/>
              <a:t>The 2019 Group B Code Development Cycle included voting irregularities and other concerns that were material.  </a:t>
            </a:r>
          </a:p>
        </p:txBody>
      </p:sp>
    </p:spTree>
    <p:extLst>
      <p:ext uri="{BB962C8B-B14F-4D97-AF65-F5344CB8AC3E}">
        <p14:creationId xmlns:p14="http://schemas.microsoft.com/office/powerpoint/2010/main" val="49449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65E9D5-C972-44CB-A566-F967EF500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8800" b="1" dirty="0"/>
              <a:t>The eligibility criteria for participating </a:t>
            </a:r>
          </a:p>
          <a:p>
            <a:pPr algn="ctr"/>
            <a:r>
              <a:rPr lang="en-US" sz="8800" b="1" dirty="0"/>
              <a:t>in the OGCV are too broad.</a:t>
            </a:r>
          </a:p>
        </p:txBody>
      </p:sp>
    </p:spTree>
    <p:extLst>
      <p:ext uri="{BB962C8B-B14F-4D97-AF65-F5344CB8AC3E}">
        <p14:creationId xmlns:p14="http://schemas.microsoft.com/office/powerpoint/2010/main" val="38119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0534B4-C645-014B-A18C-FF1C212D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The OGCV Eligibility Criteria Are Too Broad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4D3209-D892-714D-B022-039630962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2909456"/>
            <a:ext cx="18087975" cy="10076294"/>
          </a:xfrm>
        </p:spPr>
        <p:txBody>
          <a:bodyPr>
            <a:normAutofit fontScale="70000" lnSpcReduction="20000"/>
          </a:bodyPr>
          <a:lstStyle/>
          <a:p>
            <a:endParaRPr lang="en-US" b="1" dirty="0"/>
          </a:p>
          <a:p>
            <a:r>
              <a:rPr lang="en-US" sz="5800" b="1" dirty="0"/>
              <a:t>ICC Bylaws on “Governmental Member” (2.1.1):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800" dirty="0"/>
              <a:t>“A Governmental Member shall be a governmental unit, department or agency engaged in the administration, formulation, implementation or enforcement of laws, ordinances, rules or regulations </a:t>
            </a:r>
            <a:r>
              <a:rPr lang="en-US" sz="5800" b="1" i="1" u="sng" dirty="0"/>
              <a:t>relating to the public health, safety and welfare</a:t>
            </a:r>
            <a:r>
              <a:rPr lang="en-US" sz="5800" i="1" dirty="0"/>
              <a:t>.</a:t>
            </a:r>
            <a:r>
              <a:rPr lang="en-US" sz="5800" dirty="0"/>
              <a:t>”</a:t>
            </a:r>
          </a:p>
          <a:p>
            <a:endParaRPr lang="en-US" sz="5800" b="1" dirty="0"/>
          </a:p>
          <a:p>
            <a:r>
              <a:rPr lang="en-US" sz="5800" b="1" dirty="0"/>
              <a:t>ICC Bylaws on “Governmental Member Voting Representatives” (2.1.1.1):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5800" dirty="0"/>
              <a:t>“Governmental Member Voting Representatives shall be . . . employees or officials of the Governmental Member or departments of the Governmental Member, provided that each of the designated voting representatives shall be an employee or a public official actively engaged either full or part time, in the administration, formulation, implementation or enforcement of laws, ordinances, rules or regulations </a:t>
            </a:r>
            <a:r>
              <a:rPr lang="en-US" sz="5800" b="1" i="1" u="sng" dirty="0"/>
              <a:t>relating to the public health, safety and welfare</a:t>
            </a:r>
            <a:r>
              <a:rPr lang="en-US" sz="5800" dirty="0"/>
              <a:t>.”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en-US" sz="5800" dirty="0"/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5800" dirty="0">
                <a:solidFill>
                  <a:srgbClr val="FF0000"/>
                </a:solidFill>
              </a:rPr>
              <a:t>Can you think of a governmental function that does not implicate public health, safety, or welfare?</a:t>
            </a:r>
          </a:p>
        </p:txBody>
      </p:sp>
      <p:pic>
        <p:nvPicPr>
          <p:cNvPr id="2050" name="DefaultOcx">
            <a:extLst>
              <a:ext uri="{FF2B5EF4-FFF2-40B4-BE49-F238E27FC236}">
                <a16:creationId xmlns:a16="http://schemas.microsoft.com/office/drawing/2014/main" id="{AB54D1A5-21EE-4F06-AD42-4A9B7E2FDEC9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HTMLHidden1">
            <a:extLst>
              <a:ext uri="{FF2B5EF4-FFF2-40B4-BE49-F238E27FC236}">
                <a16:creationId xmlns:a16="http://schemas.microsoft.com/office/drawing/2014/main" id="{82B8647F-78EE-4A0F-9A9D-DD16DB694E05}"/>
              </a:ext>
            </a:extLst>
          </p:cNvPr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" cy="2286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757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6504-2D9B-41A1-B0BA-7AE96BA88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1" y="730251"/>
            <a:ext cx="15804662" cy="265112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Overbroad OGCV Eligibility Criteria Conflict 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With ANSI U.S. Standards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E132D-3111-4895-8DA8-3871B27C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087975" cy="9546809"/>
          </a:xfrm>
        </p:spPr>
        <p:txBody>
          <a:bodyPr>
            <a:noAutofit/>
          </a:bodyPr>
          <a:lstStyle/>
          <a:p>
            <a:r>
              <a:rPr lang="en-US" sz="3600" u="sng" dirty="0"/>
              <a:t>CP#28-05, Section 1.4 (Process Maintenance)</a:t>
            </a:r>
            <a:r>
              <a:rPr lang="en-US" sz="3600" dirty="0"/>
              <a:t>: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3600" dirty="0"/>
              <a:t>“The manner in which Codes are developed embodies core principles of the organization.”</a:t>
            </a:r>
          </a:p>
          <a:p>
            <a:r>
              <a:rPr lang="en-US" sz="3600" u="sng" dirty="0"/>
              <a:t>ICC 2019 Report</a:t>
            </a:r>
            <a:r>
              <a:rPr lang="en-US" sz="3600" dirty="0"/>
              <a:t>:</a:t>
            </a:r>
          </a:p>
          <a:p>
            <a:pPr marL="914400" indent="-914400">
              <a:buFont typeface="Wingdings" panose="05000000000000000000" pitchFamily="2" charset="2"/>
              <a:buChar char="§"/>
            </a:pPr>
            <a:r>
              <a:rPr lang="en-US" sz="3600" dirty="0"/>
              <a:t>“The International Code Council’s code development process is consensus-based and founded on principles of due process and transparency,” and “meets the principles defined by the National Standards Strategy of 2000.” </a:t>
            </a:r>
          </a:p>
          <a:p>
            <a:r>
              <a:rPr lang="en-US" sz="3600" u="sng" dirty="0"/>
              <a:t>ANSI’s U.S. Standards Strategy</a:t>
            </a:r>
            <a:r>
              <a:rPr lang="en-US" sz="3600" dirty="0"/>
              <a:t>:</a:t>
            </a:r>
          </a:p>
          <a:p>
            <a:pPr marL="914400" indent="-914400">
              <a:buFont typeface="Wingdings" panose="05000000000000000000" pitchFamily="2" charset="2"/>
              <a:buChar char="§"/>
            </a:pPr>
            <a:r>
              <a:rPr lang="en-US" sz="3600" dirty="0"/>
              <a:t>Globally accepted principles of standards development must include:</a:t>
            </a:r>
          </a:p>
          <a:p>
            <a:pPr marL="2286000" lvl="1" indent="-914400"/>
            <a:r>
              <a:rPr lang="en-US" sz="3600" dirty="0"/>
              <a:t>Transparency- Essential information regarding standardization activities is accessible to all interested parties.</a:t>
            </a:r>
          </a:p>
          <a:p>
            <a:pPr marL="2286000" lvl="1" indent="-914400"/>
            <a:r>
              <a:rPr lang="en-US" sz="3600" dirty="0"/>
              <a:t>Impartiality- No one interest should dominate the process or be favored over another.</a:t>
            </a:r>
          </a:p>
          <a:p>
            <a:pPr marL="2286000" lvl="1" indent="-914400"/>
            <a:r>
              <a:rPr lang="en-US" sz="3600" dirty="0"/>
              <a:t>Consensus- Decisions are reached through consensus through those affected.</a:t>
            </a:r>
          </a:p>
          <a:p>
            <a:pPr marL="2286000" lvl="1" indent="-914400"/>
            <a:r>
              <a:rPr lang="en-US" sz="3600" dirty="0"/>
              <a:t>Due Process- All views must be considered</a:t>
            </a:r>
          </a:p>
        </p:txBody>
      </p:sp>
    </p:spTree>
    <p:extLst>
      <p:ext uri="{BB962C8B-B14F-4D97-AF65-F5344CB8AC3E}">
        <p14:creationId xmlns:p14="http://schemas.microsoft.com/office/powerpoint/2010/main" val="1668063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6504-2D9B-41A1-B0BA-7AE96BA88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6201" y="730251"/>
            <a:ext cx="15804662" cy="265112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Overbroad OGCV Eligibility Criteria Conflict 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With ICC Core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E132D-3111-4895-8DA8-3871B27C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3438939"/>
            <a:ext cx="18361025" cy="9848435"/>
          </a:xfrm>
        </p:spPr>
        <p:txBody>
          <a:bodyPr>
            <a:normAutofit fontScale="77500" lnSpcReduction="20000"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300" u="sng" dirty="0"/>
              <a:t>Openness &amp; Transparency</a:t>
            </a:r>
          </a:p>
          <a:p>
            <a:pPr marL="2057400" lvl="1" indent="-685800"/>
            <a:r>
              <a:rPr lang="en-US" sz="4300" dirty="0"/>
              <a:t>Recruiters can monopolize influence over undisclosed voting representatives</a:t>
            </a:r>
          </a:p>
          <a:p>
            <a:pPr marL="2057400" lvl="1" indent="-685800"/>
            <a:r>
              <a:rPr lang="en-US" sz="4300" dirty="0"/>
              <a:t>Participants have limited/no opportunity to influence these persons</a:t>
            </a:r>
          </a:p>
          <a:p>
            <a:pPr lvl="1" indent="0">
              <a:buNone/>
            </a:pPr>
            <a:endParaRPr lang="en-US" sz="43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300" u="sng" dirty="0"/>
              <a:t>Balance of Interests (Impartiality)</a:t>
            </a:r>
          </a:p>
          <a:p>
            <a:pPr marL="1943100" lvl="1" indent="-571500"/>
            <a:r>
              <a:rPr lang="en-US" sz="4300" dirty="0"/>
              <a:t>ICC code development committees provide a balance of interests</a:t>
            </a:r>
          </a:p>
          <a:p>
            <a:pPr marL="1943100" lvl="1" indent="-571500"/>
            <a:r>
              <a:rPr lang="en-US" sz="4300" dirty="0"/>
              <a:t>OGCV recruitment eliminates this balance (both from the type of governmental unit they represent and geographically)</a:t>
            </a:r>
          </a:p>
          <a:p>
            <a:pPr marL="1943100" lvl="1" indent="-571500"/>
            <a:endParaRPr lang="en-US" sz="43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300" u="sng" dirty="0"/>
              <a:t>Due Process</a:t>
            </a:r>
          </a:p>
          <a:p>
            <a:pPr marL="1943100" lvl="1" indent="-571500"/>
            <a:r>
              <a:rPr lang="en-US" sz="4300" dirty="0"/>
              <a:t>Proposals that are not fully vetted in the Public Comment Hearing can continue in the process.</a:t>
            </a:r>
          </a:p>
          <a:p>
            <a:pPr marL="1943100" lvl="1" indent="-571500"/>
            <a:r>
              <a:rPr lang="en-US" sz="4300" dirty="0"/>
              <a:t>Lack of equal access to voting </a:t>
            </a:r>
            <a:r>
              <a:rPr lang="en-US" sz="4300" dirty="0" err="1"/>
              <a:t>representitives</a:t>
            </a:r>
            <a:endParaRPr lang="en-US" sz="4300" dirty="0"/>
          </a:p>
          <a:p>
            <a:pPr lvl="1" indent="0">
              <a:buNone/>
            </a:pPr>
            <a:endParaRPr lang="en-US" sz="43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300" u="sng" dirty="0"/>
              <a:t>The International Codes are to be</a:t>
            </a:r>
            <a:r>
              <a:rPr lang="en-US" sz="4300" dirty="0"/>
              <a:t>:</a:t>
            </a:r>
          </a:p>
          <a:p>
            <a:pPr marL="2057400" lvl="1" indent="-685800"/>
            <a:r>
              <a:rPr lang="en-US" sz="4300" dirty="0"/>
              <a:t>Efficient and effective, economically viable and practical, and not influenced by vested financial interests</a:t>
            </a:r>
          </a:p>
          <a:p>
            <a:pPr marL="2057400" lvl="1" indent="-685800"/>
            <a:r>
              <a:rPr lang="en-US" sz="4300" b="1" dirty="0"/>
              <a:t>OGCV allows supermajority to bypass these and other principles</a:t>
            </a:r>
          </a:p>
          <a:p>
            <a:pPr lvl="1" indent="0">
              <a:buNone/>
            </a:pPr>
            <a:endParaRPr lang="en-US" sz="4300" dirty="0"/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300" dirty="0">
                <a:hlinkClick r:id="rId2"/>
              </a:rPr>
              <a:t>Source</a:t>
            </a:r>
            <a:endParaRPr lang="en-US" dirty="0"/>
          </a:p>
          <a:p>
            <a:pPr marL="2057400" lvl="1" indent="-685800">
              <a:buFont typeface="Wingdings" panose="05000000000000000000" pitchFamily="2" charset="2"/>
              <a:buChar char="§"/>
            </a:pPr>
            <a:endParaRPr lang="en-US" dirty="0"/>
          </a:p>
          <a:p>
            <a:pPr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3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B5940"/>
      </a:dk1>
      <a:lt1>
        <a:srgbClr val="FFFFFF"/>
      </a:lt1>
      <a:dk2>
        <a:srgbClr val="242C41"/>
      </a:dk2>
      <a:lt2>
        <a:srgbClr val="EBF1F3"/>
      </a:lt2>
      <a:accent1>
        <a:srgbClr val="D0D5CB"/>
      </a:accent1>
      <a:accent2>
        <a:srgbClr val="0A8EF3"/>
      </a:accent2>
      <a:accent3>
        <a:srgbClr val="04A9A5"/>
      </a:accent3>
      <a:accent4>
        <a:srgbClr val="FFA20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C9859354268C48BDE19F19A4E5812E" ma:contentTypeVersion="10" ma:contentTypeDescription="Create a new document." ma:contentTypeScope="" ma:versionID="479d99c1cb1b3168b1daca06cad6244d">
  <xsd:schema xmlns:xsd="http://www.w3.org/2001/XMLSchema" xmlns:xs="http://www.w3.org/2001/XMLSchema" xmlns:p="http://schemas.microsoft.com/office/2006/metadata/properties" xmlns:ns3="06918f94-7210-4fc2-98e3-5919130cc365" targetNamespace="http://schemas.microsoft.com/office/2006/metadata/properties" ma:root="true" ma:fieldsID="182340dc13f88dcf5ff3b8f1f115379a" ns3:_="">
    <xsd:import namespace="06918f94-7210-4fc2-98e3-5919130cc3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918f94-7210-4fc2-98e3-5919130cc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2D604E-B68C-49E4-A64E-4838EE93CA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918f94-7210-4fc2-98e3-5919130cc3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E3960F-D87E-4E37-A822-90B429A931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1E7077-D701-4320-B7F7-8BF108E311D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6918f94-7210-4fc2-98e3-5919130cc36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5018</TotalTime>
  <Words>1418</Words>
  <Application>Microsoft Office PowerPoint</Application>
  <PresentationFormat>Custom</PresentationFormat>
  <Paragraphs>169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National Association of Home Builders In Support of Appeal (Online Voting and Voter Eligibility)</vt:lpstr>
      <vt:lpstr>Presentation Overview</vt:lpstr>
      <vt:lpstr>Board of Appeals Review</vt:lpstr>
      <vt:lpstr>ICC Board Authority and Duty</vt:lpstr>
      <vt:lpstr>Summary of Issues</vt:lpstr>
      <vt:lpstr>PowerPoint Presentation</vt:lpstr>
      <vt:lpstr>The OGCV Eligibility Criteria Are Too Broad</vt:lpstr>
      <vt:lpstr>Overbroad OGCV Eligibility Criteria Conflict  With ANSI U.S. Standards Strategy</vt:lpstr>
      <vt:lpstr>Overbroad OGCV Eligibility Criteria Conflict  With ICC Core Principles</vt:lpstr>
      <vt:lpstr>An Easy Recruitment Contest</vt:lpstr>
      <vt:lpstr>Not a Hypothetical Scenario</vt:lpstr>
      <vt:lpstr>Imbalanced Recruitment</vt:lpstr>
      <vt:lpstr>Unintended Consequences</vt:lpstr>
      <vt:lpstr>“Yes, the Bylaws’ Definitions Have Been Around for a While”</vt:lpstr>
      <vt:lpstr>PowerPoint Presentation</vt:lpstr>
      <vt:lpstr>20 Code Change Proposals</vt:lpstr>
      <vt:lpstr>ICC Report on the Code Development Process 2019 Group B Cycle</vt:lpstr>
      <vt:lpstr>Objective Evidence of  Material Voting Irregularities</vt:lpstr>
      <vt:lpstr>Procedural Implications Under CP #28-05</vt:lpstr>
      <vt:lpstr>Requested Remedies: Steps to a Credible Model 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Carmel Gieson</dc:creator>
  <cp:lastModifiedBy>Berge, Megan</cp:lastModifiedBy>
  <cp:revision>198</cp:revision>
  <dcterms:created xsi:type="dcterms:W3CDTF">2020-08-05T15:22:46Z</dcterms:created>
  <dcterms:modified xsi:type="dcterms:W3CDTF">2020-09-09T01:02:24Z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1215a8e8-73ce-4ae4-bf77-8fd9cf61a68c</vt:lpwstr>
  </property>
  <property fmtid="{D5CDD505-2E9C-101B-9397-08002B2CF9AE}" pid="3" name="ContentTypeId">
    <vt:lpwstr>0x01010097C9859354268C48BDE19F19A4E5812E</vt:lpwstr>
  </property>
</Properties>
</file>