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27"/>
  </p:notesMasterIdLst>
  <p:sldIdLst>
    <p:sldId id="271" r:id="rId6"/>
    <p:sldId id="277" r:id="rId7"/>
    <p:sldId id="272" r:id="rId8"/>
    <p:sldId id="278" r:id="rId9"/>
    <p:sldId id="279" r:id="rId10"/>
    <p:sldId id="276" r:id="rId11"/>
    <p:sldId id="280" r:id="rId12"/>
    <p:sldId id="284" r:id="rId13"/>
    <p:sldId id="295" r:id="rId14"/>
    <p:sldId id="286" r:id="rId15"/>
    <p:sldId id="296" r:id="rId16"/>
    <p:sldId id="285" r:id="rId17"/>
    <p:sldId id="297" r:id="rId18"/>
    <p:sldId id="298" r:id="rId19"/>
    <p:sldId id="283" r:id="rId20"/>
    <p:sldId id="291" r:id="rId21"/>
    <p:sldId id="290" r:id="rId22"/>
    <p:sldId id="288" r:id="rId23"/>
    <p:sldId id="289" r:id="rId24"/>
    <p:sldId id="292" r:id="rId25"/>
    <p:sldId id="300" r:id="rId26"/>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13D"/>
    <a:srgbClr val="FE5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4"/>
    <p:restoredTop sz="94674"/>
  </p:normalViewPr>
  <p:slideViewPr>
    <p:cSldViewPr snapToGrid="0" snapToObjects="1">
      <p:cViewPr varScale="1">
        <p:scale>
          <a:sx n="34" d="100"/>
          <a:sy n="34" d="100"/>
        </p:scale>
        <p:origin x="78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A63C6-05AC-784F-BAEE-45CD7446A2A8}" type="datetimeFigureOut">
              <a:rPr lang="en-US" smtClean="0"/>
              <a:t>8/26/2020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2498FE-3035-1A4E-8CD3-C7F75B1119F9}" type="slidenum">
              <a:rPr lang="en-US" smtClean="0"/>
              <a:t>‹#›</a:t>
            </a:fld>
            <a:endParaRPr lang="en-US" dirty="0"/>
          </a:p>
        </p:txBody>
      </p:sp>
    </p:spTree>
    <p:extLst>
      <p:ext uri="{BB962C8B-B14F-4D97-AF65-F5344CB8AC3E}">
        <p14:creationId xmlns:p14="http://schemas.microsoft.com/office/powerpoint/2010/main" val="277631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456A817-2C63-9F48-A32D-BD76A692F6C4}"/>
              </a:ext>
            </a:extLst>
          </p:cNvPr>
          <p:cNvSpPr/>
          <p:nvPr userDrawn="1"/>
        </p:nvSpPr>
        <p:spPr>
          <a:xfrm>
            <a:off x="695739" y="0"/>
            <a:ext cx="3538332" cy="137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6D32D94F-292A-004C-AE57-95885854DF11}"/>
              </a:ext>
            </a:extLst>
          </p:cNvPr>
          <p:cNvPicPr>
            <a:picLocks noChangeAspect="1"/>
          </p:cNvPicPr>
          <p:nvPr userDrawn="1"/>
        </p:nvPicPr>
        <p:blipFill>
          <a:blip r:embed="rId2"/>
          <a:srcRect/>
          <a:stretch/>
        </p:blipFill>
        <p:spPr>
          <a:xfrm>
            <a:off x="4996467" y="2232026"/>
            <a:ext cx="6527800" cy="2400300"/>
          </a:xfrm>
          <a:prstGeom prst="rect">
            <a:avLst/>
          </a:prstGeom>
        </p:spPr>
      </p:pic>
      <p:sp>
        <p:nvSpPr>
          <p:cNvPr id="9" name="Rectangle 8">
            <a:extLst>
              <a:ext uri="{FF2B5EF4-FFF2-40B4-BE49-F238E27FC236}">
                <a16:creationId xmlns:a16="http://schemas.microsoft.com/office/drawing/2014/main" id="{DFA7732A-ECF9-4D44-BD29-CF7436DADDC0}"/>
              </a:ext>
            </a:extLst>
          </p:cNvPr>
          <p:cNvSpPr/>
          <p:nvPr userDrawn="1"/>
        </p:nvSpPr>
        <p:spPr>
          <a:xfrm>
            <a:off x="3957501" y="11205473"/>
            <a:ext cx="553140" cy="25444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94BAA794-D723-3845-80DD-8533FD7427FB}"/>
              </a:ext>
            </a:extLst>
          </p:cNvPr>
          <p:cNvSpPr>
            <a:spLocks noGrp="1"/>
          </p:cNvSpPr>
          <p:nvPr>
            <p:ph type="ctrTitle"/>
          </p:nvPr>
        </p:nvSpPr>
        <p:spPr>
          <a:xfrm>
            <a:off x="4990168" y="6455602"/>
            <a:ext cx="18290381" cy="3216555"/>
          </a:xfrm>
        </p:spPr>
        <p:txBody>
          <a:bodyPr lIns="0" anchor="t" anchorCtr="0">
            <a:noAutofit/>
          </a:bodyPr>
          <a:lstStyle>
            <a:lvl1pPr algn="l">
              <a:defRPr sz="13000">
                <a:solidFill>
                  <a:schemeClr val="tx1"/>
                </a:solidFill>
              </a:defRPr>
            </a:lvl1pPr>
          </a:lstStyle>
          <a:p>
            <a:r>
              <a:rPr lang="en-US" dirty="0"/>
              <a:t>Click to edit Master title style</a:t>
            </a:r>
          </a:p>
        </p:txBody>
      </p:sp>
      <p:sp>
        <p:nvSpPr>
          <p:cNvPr id="13" name="Subtitle 2">
            <a:extLst>
              <a:ext uri="{FF2B5EF4-FFF2-40B4-BE49-F238E27FC236}">
                <a16:creationId xmlns:a16="http://schemas.microsoft.com/office/drawing/2014/main" id="{823F45A2-BB81-1745-9672-5B703F30B191}"/>
              </a:ext>
            </a:extLst>
          </p:cNvPr>
          <p:cNvSpPr>
            <a:spLocks noGrp="1"/>
          </p:cNvSpPr>
          <p:nvPr>
            <p:ph type="subTitle" idx="1"/>
          </p:nvPr>
        </p:nvSpPr>
        <p:spPr>
          <a:xfrm>
            <a:off x="4983869" y="10275887"/>
            <a:ext cx="18290381" cy="2416174"/>
          </a:xfrm>
        </p:spPr>
        <p:txBody>
          <a:bodyPr lIns="0">
            <a:normAutofit/>
          </a:bodyPr>
          <a:lstStyle>
            <a:lvl1pPr marL="0" indent="0" algn="l">
              <a:buNone/>
              <a:defRPr sz="4400">
                <a:solidFill>
                  <a:schemeClr val="tx1"/>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dirty="0"/>
              <a:t>Click to edit Master subtitle style</a:t>
            </a:r>
          </a:p>
        </p:txBody>
      </p:sp>
    </p:spTree>
    <p:extLst>
      <p:ext uri="{BB962C8B-B14F-4D97-AF65-F5344CB8AC3E}">
        <p14:creationId xmlns:p14="http://schemas.microsoft.com/office/powerpoint/2010/main" val="344579273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1E87D0A-951C-CD4B-8CBF-3FCF6A5632ED}"/>
              </a:ext>
            </a:extLst>
          </p:cNvPr>
          <p:cNvSpPr/>
          <p:nvPr userDrawn="1"/>
        </p:nvSpPr>
        <p:spPr>
          <a:xfrm>
            <a:off x="695739" y="0"/>
            <a:ext cx="3538332" cy="137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BE178230-C2ED-9F45-AB61-7973BC0B625B}"/>
              </a:ext>
            </a:extLst>
          </p:cNvPr>
          <p:cNvPicPr>
            <a:picLocks noChangeAspect="1"/>
          </p:cNvPicPr>
          <p:nvPr userDrawn="1"/>
        </p:nvPicPr>
        <p:blipFill>
          <a:blip r:embed="rId2"/>
          <a:stretch>
            <a:fillRect/>
          </a:stretch>
        </p:blipFill>
        <p:spPr>
          <a:xfrm>
            <a:off x="1045365" y="1533843"/>
            <a:ext cx="2839079" cy="1043942"/>
          </a:xfrm>
          <a:prstGeom prst="rect">
            <a:avLst/>
          </a:prstGeom>
        </p:spPr>
      </p:pic>
      <p:sp>
        <p:nvSpPr>
          <p:cNvPr id="8" name="Rectangle 7">
            <a:extLst>
              <a:ext uri="{FF2B5EF4-FFF2-40B4-BE49-F238E27FC236}">
                <a16:creationId xmlns:a16="http://schemas.microsoft.com/office/drawing/2014/main" id="{566A46E3-3C18-F940-A223-B8208D718F21}"/>
              </a:ext>
            </a:extLst>
          </p:cNvPr>
          <p:cNvSpPr/>
          <p:nvPr userDrawn="1"/>
        </p:nvSpPr>
        <p:spPr>
          <a:xfrm>
            <a:off x="3957501" y="11171583"/>
            <a:ext cx="553140" cy="25444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09E65B1B-0CF7-5C40-A965-E53561FF22A7}"/>
              </a:ext>
            </a:extLst>
          </p:cNvPr>
          <p:cNvSpPr>
            <a:spLocks noGrp="1"/>
          </p:cNvSpPr>
          <p:nvPr>
            <p:ph type="title"/>
          </p:nvPr>
        </p:nvSpPr>
        <p:spPr>
          <a:xfrm>
            <a:off x="5156200" y="730251"/>
            <a:ext cx="15573375" cy="2651126"/>
          </a:xfrm>
        </p:spPr>
        <p:txBody>
          <a:bodyPr/>
          <a:lstStyle/>
          <a:p>
            <a:r>
              <a:rPr lang="en-US" dirty="0"/>
              <a:t>Click to edit Master title style</a:t>
            </a:r>
          </a:p>
        </p:txBody>
      </p:sp>
      <p:sp>
        <p:nvSpPr>
          <p:cNvPr id="15" name="Content Placeholder 2">
            <a:extLst>
              <a:ext uri="{FF2B5EF4-FFF2-40B4-BE49-F238E27FC236}">
                <a16:creationId xmlns:a16="http://schemas.microsoft.com/office/drawing/2014/main" id="{FE9BD040-C3CC-9B44-9D50-41CFA0A77AEA}"/>
              </a:ext>
            </a:extLst>
          </p:cNvPr>
          <p:cNvSpPr>
            <a:spLocks noGrp="1"/>
          </p:cNvSpPr>
          <p:nvPr>
            <p:ph idx="1"/>
          </p:nvPr>
        </p:nvSpPr>
        <p:spPr>
          <a:xfrm>
            <a:off x="5156200" y="3438940"/>
            <a:ext cx="18087975" cy="8702676"/>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111943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9E79650-5622-9548-BFAE-D253D80F1704}"/>
              </a:ext>
            </a:extLst>
          </p:cNvPr>
          <p:cNvSpPr/>
          <p:nvPr userDrawn="1"/>
        </p:nvSpPr>
        <p:spPr>
          <a:xfrm>
            <a:off x="695739" y="0"/>
            <a:ext cx="3538332" cy="137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Picture Placeholder 4">
            <a:extLst>
              <a:ext uri="{FF2B5EF4-FFF2-40B4-BE49-F238E27FC236}">
                <a16:creationId xmlns:a16="http://schemas.microsoft.com/office/drawing/2014/main" id="{114D13DB-8DDE-294F-9F15-76476A299D63}"/>
              </a:ext>
            </a:extLst>
          </p:cNvPr>
          <p:cNvSpPr>
            <a:spLocks noGrp="1" noChangeAspect="1"/>
          </p:cNvSpPr>
          <p:nvPr>
            <p:ph type="pic" sz="quarter" idx="10"/>
          </p:nvPr>
        </p:nvSpPr>
        <p:spPr>
          <a:xfrm>
            <a:off x="1827075" y="1778692"/>
            <a:ext cx="21945600" cy="10972800"/>
          </a:xfrm>
        </p:spPr>
        <p:txBody>
          <a:bodyPr/>
          <a:lstStyle/>
          <a:p>
            <a:endParaRPr lang="en-US" dirty="0"/>
          </a:p>
        </p:txBody>
      </p:sp>
    </p:spTree>
    <p:extLst>
      <p:ext uri="{BB962C8B-B14F-4D97-AF65-F5344CB8AC3E}">
        <p14:creationId xmlns:p14="http://schemas.microsoft.com/office/powerpoint/2010/main" val="14554821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C014621-4265-BC45-B5B5-D3BE82924BBB}"/>
              </a:ext>
            </a:extLst>
          </p:cNvPr>
          <p:cNvSpPr/>
          <p:nvPr userDrawn="1"/>
        </p:nvSpPr>
        <p:spPr>
          <a:xfrm>
            <a:off x="695738" y="0"/>
            <a:ext cx="6644861" cy="137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ontent Placeholder 2">
            <a:extLst>
              <a:ext uri="{FF2B5EF4-FFF2-40B4-BE49-F238E27FC236}">
                <a16:creationId xmlns:a16="http://schemas.microsoft.com/office/drawing/2014/main" id="{B59E4676-072B-564B-92B2-26AC27ED4956}"/>
              </a:ext>
            </a:extLst>
          </p:cNvPr>
          <p:cNvSpPr>
            <a:spLocks noGrp="1"/>
          </p:cNvSpPr>
          <p:nvPr>
            <p:ph idx="1"/>
          </p:nvPr>
        </p:nvSpPr>
        <p:spPr>
          <a:xfrm>
            <a:off x="1625600" y="1840672"/>
            <a:ext cx="4206240" cy="10732328"/>
          </a:xfrm>
        </p:spPr>
        <p:txBody>
          <a:bodyPr>
            <a:normAutofit/>
          </a:bodyPr>
          <a:lstStyle>
            <a:lvl1pPr marL="0" indent="0">
              <a:buNone/>
              <a:defRPr sz="4200">
                <a:solidFill>
                  <a:schemeClr val="bg1"/>
                </a:solidFill>
              </a:defRPr>
            </a:lvl1pPr>
            <a:lvl2pPr marL="914400" indent="0">
              <a:buNone/>
              <a:defRPr>
                <a:solidFill>
                  <a:schemeClr val="bg1"/>
                </a:solidFill>
              </a:defRPr>
            </a:lvl2pPr>
            <a:lvl3pPr marL="1828800" indent="0">
              <a:buNone/>
              <a:defRPr>
                <a:solidFill>
                  <a:schemeClr val="bg1"/>
                </a:solidFill>
              </a:defRPr>
            </a:lvl3pPr>
            <a:lvl4pPr marL="2743200" indent="0">
              <a:buNone/>
              <a:defRPr>
                <a:solidFill>
                  <a:schemeClr val="bg1"/>
                </a:solidFill>
              </a:defRPr>
            </a:lvl4pPr>
            <a:lvl5pPr marL="3657600" indent="0">
              <a:buNone/>
              <a:defRPr>
                <a:solidFill>
                  <a:schemeClr val="bg1"/>
                </a:solidFill>
              </a:defRPr>
            </a:lvl5pPr>
          </a:lstStyle>
          <a:p>
            <a:pPr lvl="0"/>
            <a:r>
              <a:rPr lang="en-US" dirty="0"/>
              <a:t>Click to edit Master text styles</a:t>
            </a:r>
          </a:p>
        </p:txBody>
      </p:sp>
      <p:sp>
        <p:nvSpPr>
          <p:cNvPr id="13" name="Picture Placeholder 12">
            <a:extLst>
              <a:ext uri="{FF2B5EF4-FFF2-40B4-BE49-F238E27FC236}">
                <a16:creationId xmlns:a16="http://schemas.microsoft.com/office/drawing/2014/main" id="{E9742645-C816-7D44-846F-8980912CE417}"/>
              </a:ext>
            </a:extLst>
          </p:cNvPr>
          <p:cNvSpPr>
            <a:spLocks noGrp="1" noChangeAspect="1"/>
          </p:cNvSpPr>
          <p:nvPr>
            <p:ph type="pic" sz="quarter" idx="10"/>
          </p:nvPr>
        </p:nvSpPr>
        <p:spPr>
          <a:xfrm>
            <a:off x="6375399" y="1842186"/>
            <a:ext cx="16386175" cy="10744200"/>
          </a:xfrm>
        </p:spPr>
        <p:txBody>
          <a:bodyPr/>
          <a:lstStyle/>
          <a:p>
            <a:endParaRPr lang="en-US" dirty="0"/>
          </a:p>
        </p:txBody>
      </p:sp>
    </p:spTree>
    <p:extLst>
      <p:ext uri="{BB962C8B-B14F-4D97-AF65-F5344CB8AC3E}">
        <p14:creationId xmlns:p14="http://schemas.microsoft.com/office/powerpoint/2010/main" val="12668999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_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41400" y="730251"/>
            <a:ext cx="19688175" cy="2651126"/>
          </a:xfrm>
        </p:spPr>
        <p:txBody>
          <a:bodyPr/>
          <a:lstStyle/>
          <a:p>
            <a:r>
              <a:rPr lang="en-US" dirty="0"/>
              <a:t>Click to edit Master title style</a:t>
            </a:r>
          </a:p>
        </p:txBody>
      </p:sp>
      <p:sp>
        <p:nvSpPr>
          <p:cNvPr id="3" name="Content Placeholder 2"/>
          <p:cNvSpPr>
            <a:spLocks noGrp="1"/>
          </p:cNvSpPr>
          <p:nvPr>
            <p:ph idx="1"/>
          </p:nvPr>
        </p:nvSpPr>
        <p:spPr>
          <a:xfrm>
            <a:off x="1041400" y="3438940"/>
            <a:ext cx="22202775" cy="8702676"/>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6635460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5E4463C2-9139-364C-8BF9-9BFA27E6AEDC}" type="datetimeFigureOut">
              <a:rPr lang="en-US" smtClean="0"/>
              <a:t>8/26/2020</a:t>
            </a:fld>
            <a:endParaRPr lang="en-US" dirty="0"/>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555F7BD0-27D1-7947-AFB1-4F6856146B73}" type="slidenum">
              <a:rPr lang="en-US" smtClean="0"/>
              <a:t>‹#›</a:t>
            </a:fld>
            <a:endParaRPr lang="en-US" dirty="0"/>
          </a:p>
        </p:txBody>
      </p:sp>
    </p:spTree>
    <p:extLst>
      <p:ext uri="{BB962C8B-B14F-4D97-AF65-F5344CB8AC3E}">
        <p14:creationId xmlns:p14="http://schemas.microsoft.com/office/powerpoint/2010/main" val="608878634"/>
      </p:ext>
    </p:extLst>
  </p:cSld>
  <p:clrMap bg1="lt1" tx1="dk1" bg2="lt2" tx2="dk2" accent1="accent1" accent2="accent2" accent3="accent3" accent4="accent4" accent5="accent5" accent6="accent6" hlink="hlink" folHlink="folHlink"/>
  <p:sldLayoutIdLst>
    <p:sldLayoutId id="2147483681" r:id="rId1"/>
    <p:sldLayoutId id="2147483662" r:id="rId2"/>
    <p:sldLayoutId id="2147483672" r:id="rId3"/>
    <p:sldLayoutId id="2147483674" r:id="rId4"/>
    <p:sldLayoutId id="2147483675" r:id="rId5"/>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0" indent="0" algn="l" defTabSz="1828800" rtl="0" eaLnBrk="1" latinLnBrk="0" hangingPunct="1">
        <a:lnSpc>
          <a:spcPct val="90000"/>
        </a:lnSpc>
        <a:spcBef>
          <a:spcPts val="2000"/>
        </a:spcBef>
        <a:buFont typeface="Arial" panose="020B0604020202020204" pitchFamily="34" charset="0"/>
        <a:buNone/>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3D0F37-12DA-1F4E-8455-D12E7CDC9CF0}"/>
              </a:ext>
            </a:extLst>
          </p:cNvPr>
          <p:cNvSpPr>
            <a:spLocks noGrp="1"/>
          </p:cNvSpPr>
          <p:nvPr>
            <p:ph type="ctrTitle"/>
          </p:nvPr>
        </p:nvSpPr>
        <p:spPr/>
        <p:txBody>
          <a:bodyPr/>
          <a:lstStyle/>
          <a:p>
            <a:pPr algn="ctr"/>
            <a:r>
              <a:rPr lang="en-US" sz="6000" b="1" dirty="0">
                <a:latin typeface="+mn-lt"/>
              </a:rPr>
              <a:t>National Association of Home Builders</a:t>
            </a:r>
            <a:br>
              <a:rPr lang="en-US" sz="6000" b="1" dirty="0">
                <a:latin typeface="+mn-lt"/>
              </a:rPr>
            </a:br>
            <a:r>
              <a:rPr lang="en-US" sz="6000" b="1" dirty="0">
                <a:latin typeface="+mn-lt"/>
              </a:rPr>
              <a:t>In Support of Appeal of RE126</a:t>
            </a:r>
            <a:br>
              <a:rPr lang="en-US" sz="6000" b="1" dirty="0">
                <a:latin typeface="+mn-lt"/>
              </a:rPr>
            </a:br>
            <a:r>
              <a:rPr lang="en-US" sz="6000" b="1" dirty="0">
                <a:latin typeface="+mn-lt"/>
              </a:rPr>
              <a:t>(Preemption)</a:t>
            </a:r>
          </a:p>
        </p:txBody>
      </p:sp>
      <p:sp>
        <p:nvSpPr>
          <p:cNvPr id="5" name="Subtitle 4">
            <a:extLst>
              <a:ext uri="{FF2B5EF4-FFF2-40B4-BE49-F238E27FC236}">
                <a16:creationId xmlns:a16="http://schemas.microsoft.com/office/drawing/2014/main" id="{5BFE36D7-FEF3-2440-A6C6-F69FCA62C6E1}"/>
              </a:ext>
            </a:extLst>
          </p:cNvPr>
          <p:cNvSpPr>
            <a:spLocks noGrp="1"/>
          </p:cNvSpPr>
          <p:nvPr>
            <p:ph type="subTitle" idx="1"/>
          </p:nvPr>
        </p:nvSpPr>
        <p:spPr/>
        <p:txBody>
          <a:bodyPr numCol="2">
            <a:noAutofit/>
          </a:bodyPr>
          <a:lstStyle/>
          <a:p>
            <a:r>
              <a:rPr lang="en-US" sz="3600" b="1" u="sng" dirty="0"/>
              <a:t>NAHB Representatives</a:t>
            </a:r>
            <a:r>
              <a:rPr lang="en-US" sz="3600" b="1" dirty="0"/>
              <a:t>:</a:t>
            </a:r>
          </a:p>
          <a:p>
            <a:r>
              <a:rPr lang="en-US" sz="3600" b="1" dirty="0"/>
              <a:t>Gerald M. Howard</a:t>
            </a:r>
          </a:p>
          <a:p>
            <a:r>
              <a:rPr lang="en-US" sz="3600" b="1" dirty="0"/>
              <a:t>S. Craig Drumheller</a:t>
            </a:r>
          </a:p>
          <a:p>
            <a:endParaRPr lang="en-US" sz="3600" b="1" dirty="0"/>
          </a:p>
          <a:p>
            <a:r>
              <a:rPr lang="en-US" sz="3600" b="1" u="sng" dirty="0"/>
              <a:t>Presentation of Appeal by</a:t>
            </a:r>
            <a:r>
              <a:rPr lang="en-US" sz="3600" b="1" dirty="0"/>
              <a:t>:  </a:t>
            </a:r>
          </a:p>
          <a:p>
            <a:r>
              <a:rPr lang="en-US" sz="3600" b="1" dirty="0"/>
              <a:t>Megan H. Berge</a:t>
            </a:r>
          </a:p>
          <a:p>
            <a:r>
              <a:rPr lang="en-US" sz="3600" b="1" dirty="0"/>
              <a:t>Baker Botts L.L.P.</a:t>
            </a:r>
          </a:p>
        </p:txBody>
      </p:sp>
      <p:sp>
        <p:nvSpPr>
          <p:cNvPr id="6" name="TextBox 5">
            <a:extLst>
              <a:ext uri="{FF2B5EF4-FFF2-40B4-BE49-F238E27FC236}">
                <a16:creationId xmlns:a16="http://schemas.microsoft.com/office/drawing/2014/main" id="{87AA3FDA-EC78-0E45-A40C-B0DC0C5CB17B}"/>
              </a:ext>
            </a:extLst>
          </p:cNvPr>
          <p:cNvSpPr txBox="1"/>
          <p:nvPr/>
        </p:nvSpPr>
        <p:spPr>
          <a:xfrm>
            <a:off x="4990168" y="5143986"/>
            <a:ext cx="11181902" cy="707886"/>
          </a:xfrm>
          <a:prstGeom prst="rect">
            <a:avLst/>
          </a:prstGeom>
          <a:noFill/>
        </p:spPr>
        <p:txBody>
          <a:bodyPr wrap="square" lIns="0" rtlCol="0">
            <a:spAutoFit/>
          </a:bodyPr>
          <a:lstStyle/>
          <a:p>
            <a:r>
              <a:rPr lang="en-US" sz="4000" dirty="0">
                <a:solidFill>
                  <a:schemeClr val="tx2"/>
                </a:solidFill>
                <a:latin typeface="+mj-lt"/>
              </a:rPr>
              <a:t>ICC APPEAL HEARINGS | August 31, 2020</a:t>
            </a:r>
          </a:p>
        </p:txBody>
      </p:sp>
    </p:spTree>
    <p:extLst>
      <p:ext uri="{BB962C8B-B14F-4D97-AF65-F5344CB8AC3E}">
        <p14:creationId xmlns:p14="http://schemas.microsoft.com/office/powerpoint/2010/main" val="361080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RE126 Fails Both Standards</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p:txBody>
          <a:bodyPr>
            <a:normAutofit/>
          </a:bodyPr>
          <a:lstStyle/>
          <a:p>
            <a:r>
              <a:rPr lang="en-US" b="1" u="sng" dirty="0"/>
              <a:t>Step 1</a:t>
            </a:r>
            <a:r>
              <a:rPr lang="en-US" dirty="0"/>
              <a:t>:  Triggers preemption </a:t>
            </a:r>
            <a:r>
              <a:rPr lang="en-US" dirty="0">
                <a:sym typeface="Wingdings" panose="05000000000000000000" pitchFamily="2" charset="2"/>
              </a:rPr>
              <a:t> Yes</a:t>
            </a:r>
          </a:p>
          <a:p>
            <a:pPr marL="2286000" lvl="1" indent="-914400">
              <a:buFont typeface="Wingdings" panose="05000000000000000000" pitchFamily="2" charset="2"/>
              <a:buChar char="§"/>
            </a:pPr>
            <a:r>
              <a:rPr lang="en-US" dirty="0">
                <a:sym typeface="Wingdings" panose="05000000000000000000" pitchFamily="2" charset="2"/>
              </a:rPr>
              <a:t>Water heating equipment</a:t>
            </a:r>
          </a:p>
          <a:p>
            <a:pPr marL="2286000" lvl="1" indent="-914400">
              <a:buFont typeface="Wingdings" panose="05000000000000000000" pitchFamily="2" charset="2"/>
              <a:buChar char="§"/>
            </a:pPr>
            <a:r>
              <a:rPr lang="en-US" dirty="0">
                <a:sym typeface="Wingdings" panose="05000000000000000000" pitchFamily="2" charset="2"/>
              </a:rPr>
              <a:t>Energy efficiency standards</a:t>
            </a:r>
          </a:p>
          <a:p>
            <a:pPr marL="2286000" lvl="1" indent="-914400">
              <a:buFont typeface="Wingdings" panose="05000000000000000000" pitchFamily="2" charset="2"/>
              <a:buChar char="Ø"/>
            </a:pPr>
            <a:r>
              <a:rPr lang="en-US" u="sng" dirty="0">
                <a:sym typeface="Wingdings" panose="05000000000000000000" pitchFamily="2" charset="2"/>
              </a:rPr>
              <a:t>Proponents concede this point</a:t>
            </a:r>
          </a:p>
          <a:p>
            <a:pPr marL="914400" indent="-914400">
              <a:buFont typeface="+mj-lt"/>
              <a:buAutoNum type="arabicPeriod"/>
            </a:pPr>
            <a:endParaRPr lang="en-US" sz="800" dirty="0">
              <a:sym typeface="Wingdings" panose="05000000000000000000" pitchFamily="2" charset="2"/>
            </a:endParaRPr>
          </a:p>
          <a:p>
            <a:pPr lvl="1" indent="0">
              <a:buNone/>
            </a:pPr>
            <a:endParaRPr lang="en-US" dirty="0"/>
          </a:p>
        </p:txBody>
      </p:sp>
    </p:spTree>
    <p:extLst>
      <p:ext uri="{BB962C8B-B14F-4D97-AF65-F5344CB8AC3E}">
        <p14:creationId xmlns:p14="http://schemas.microsoft.com/office/powerpoint/2010/main" val="255970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RE126 Fails Both Standards</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p:txBody>
          <a:bodyPr>
            <a:normAutofit/>
          </a:bodyPr>
          <a:lstStyle/>
          <a:p>
            <a:pPr marL="914400" indent="-914400">
              <a:buFont typeface="+mj-lt"/>
              <a:buAutoNum type="arabicPeriod"/>
            </a:pPr>
            <a:endParaRPr lang="en-US" sz="800" dirty="0">
              <a:sym typeface="Wingdings" panose="05000000000000000000" pitchFamily="2" charset="2"/>
            </a:endParaRPr>
          </a:p>
          <a:p>
            <a:r>
              <a:rPr lang="en-US" sz="5400" b="1" u="sng" dirty="0">
                <a:sym typeface="Wingdings" panose="05000000000000000000" pitchFamily="2" charset="2"/>
              </a:rPr>
              <a:t>Step 2</a:t>
            </a:r>
            <a:r>
              <a:rPr lang="en-US" sz="5400" dirty="0">
                <a:sym typeface="Wingdings" panose="05000000000000000000" pitchFamily="2" charset="2"/>
              </a:rPr>
              <a:t>:  Must meet all 7 required factors for exemption  No </a:t>
            </a:r>
          </a:p>
          <a:p>
            <a:pPr marL="2286000" lvl="1" indent="-914400">
              <a:buFont typeface="Wingdings" panose="05000000000000000000" pitchFamily="2" charset="2"/>
              <a:buChar char="§"/>
            </a:pPr>
            <a:r>
              <a:rPr lang="en-US" sz="5400" dirty="0"/>
              <a:t>Minimum expectation: Discuss all 7 factors</a:t>
            </a:r>
          </a:p>
          <a:p>
            <a:pPr marL="2286000" lvl="1" indent="-914400">
              <a:buFont typeface="Wingdings" panose="05000000000000000000" pitchFamily="2" charset="2"/>
              <a:buChar char="Ø"/>
            </a:pPr>
            <a:r>
              <a:rPr lang="en-US" sz="5400" dirty="0"/>
              <a:t>Proponents’ memorandum discusses only </a:t>
            </a:r>
            <a:r>
              <a:rPr lang="en-US" sz="5400" b="1" u="sng" dirty="0"/>
              <a:t>2 of the 7</a:t>
            </a:r>
            <a:r>
              <a:rPr lang="en-US" sz="5400" dirty="0"/>
              <a:t> factors</a:t>
            </a:r>
            <a:endParaRPr lang="en-US" u="sng" dirty="0"/>
          </a:p>
          <a:p>
            <a:pPr lvl="1" indent="0">
              <a:buNone/>
            </a:pPr>
            <a:endParaRPr lang="en-US" dirty="0"/>
          </a:p>
        </p:txBody>
      </p:sp>
    </p:spTree>
    <p:extLst>
      <p:ext uri="{BB962C8B-B14F-4D97-AF65-F5344CB8AC3E}">
        <p14:creationId xmlns:p14="http://schemas.microsoft.com/office/powerpoint/2010/main" val="257767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1468-0E33-4626-95A1-D47CE2897922}"/>
              </a:ext>
            </a:extLst>
          </p:cNvPr>
          <p:cNvSpPr>
            <a:spLocks noGrp="1"/>
          </p:cNvSpPr>
          <p:nvPr>
            <p:ph type="title"/>
          </p:nvPr>
        </p:nvSpPr>
        <p:spPr/>
        <p:txBody>
          <a:bodyPr>
            <a:normAutofit/>
          </a:bodyPr>
          <a:lstStyle/>
          <a:p>
            <a:r>
              <a:rPr lang="en-US" sz="6600" b="1" dirty="0">
                <a:latin typeface="+mn-lt"/>
              </a:rPr>
              <a:t>Proponent’s Memorandum is Flawed</a:t>
            </a:r>
          </a:p>
        </p:txBody>
      </p:sp>
      <p:sp>
        <p:nvSpPr>
          <p:cNvPr id="3" name="Content Placeholder 2">
            <a:extLst>
              <a:ext uri="{FF2B5EF4-FFF2-40B4-BE49-F238E27FC236}">
                <a16:creationId xmlns:a16="http://schemas.microsoft.com/office/drawing/2014/main" id="{015FFF4D-43AB-4860-8389-E0C7BB14C66B}"/>
              </a:ext>
            </a:extLst>
          </p:cNvPr>
          <p:cNvSpPr>
            <a:spLocks noGrp="1"/>
          </p:cNvSpPr>
          <p:nvPr>
            <p:ph idx="1"/>
          </p:nvPr>
        </p:nvSpPr>
        <p:spPr>
          <a:xfrm>
            <a:off x="5156200" y="3438939"/>
            <a:ext cx="18087975" cy="9784691"/>
          </a:xfrm>
        </p:spPr>
        <p:txBody>
          <a:bodyPr>
            <a:normAutofit/>
          </a:bodyPr>
          <a:lstStyle/>
          <a:p>
            <a:pPr marL="685800" indent="-685800">
              <a:buFont typeface="Wingdings" panose="05000000000000000000" pitchFamily="2" charset="2"/>
              <a:buChar char="§"/>
            </a:pPr>
            <a:r>
              <a:rPr lang="en-US" dirty="0"/>
              <a:t>Conflates two-step inquiry into one</a:t>
            </a:r>
          </a:p>
          <a:p>
            <a:endParaRPr lang="en-US" sz="3000" dirty="0">
              <a:sym typeface="Wingdings" panose="05000000000000000000" pitchFamily="2" charset="2"/>
            </a:endParaRPr>
          </a:p>
          <a:p>
            <a:pPr marL="685800" indent="-685800">
              <a:buFont typeface="Wingdings" panose="05000000000000000000" pitchFamily="2" charset="2"/>
              <a:buChar char="§"/>
            </a:pPr>
            <a:r>
              <a:rPr lang="en-US" dirty="0"/>
              <a:t>Failure to meet </a:t>
            </a:r>
            <a:r>
              <a:rPr lang="en-US" b="1" i="1" dirty="0"/>
              <a:t>even one </a:t>
            </a:r>
            <a:r>
              <a:rPr lang="en-US" dirty="0"/>
              <a:t>of the seven exemption facts means RE126 is preempted and procedurally flawed</a:t>
            </a:r>
            <a:br>
              <a:rPr lang="en-US" dirty="0"/>
            </a:br>
            <a:endParaRPr lang="en-US" dirty="0"/>
          </a:p>
          <a:p>
            <a:pPr marL="685800" indent="-685800">
              <a:buFont typeface="Wingdings" panose="05000000000000000000" pitchFamily="2" charset="2"/>
              <a:buChar char="§"/>
            </a:pPr>
            <a:r>
              <a:rPr lang="en-US" dirty="0"/>
              <a:t>Proponent’s memorandum presumably focused on their strongest argument (Factor 2), which fails</a:t>
            </a:r>
          </a:p>
          <a:p>
            <a:pPr marL="685800" indent="-685800">
              <a:buFont typeface="Wingdings" panose="05000000000000000000" pitchFamily="2" charset="2"/>
              <a:buChar char="§"/>
            </a:pPr>
            <a:endParaRPr lang="en-US" dirty="0"/>
          </a:p>
        </p:txBody>
      </p:sp>
    </p:spTree>
    <p:extLst>
      <p:ext uri="{BB962C8B-B14F-4D97-AF65-F5344CB8AC3E}">
        <p14:creationId xmlns:p14="http://schemas.microsoft.com/office/powerpoint/2010/main" val="357400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1468-0E33-4626-95A1-D47CE2897922}"/>
              </a:ext>
            </a:extLst>
          </p:cNvPr>
          <p:cNvSpPr>
            <a:spLocks noGrp="1"/>
          </p:cNvSpPr>
          <p:nvPr>
            <p:ph type="title"/>
          </p:nvPr>
        </p:nvSpPr>
        <p:spPr/>
        <p:txBody>
          <a:bodyPr>
            <a:normAutofit/>
          </a:bodyPr>
          <a:lstStyle/>
          <a:p>
            <a:r>
              <a:rPr lang="en-US" sz="6600" b="1" dirty="0">
                <a:latin typeface="+mn-lt"/>
              </a:rPr>
              <a:t>Proponent’s Memorandum is Flawed</a:t>
            </a:r>
          </a:p>
        </p:txBody>
      </p:sp>
      <p:sp>
        <p:nvSpPr>
          <p:cNvPr id="3" name="Content Placeholder 2">
            <a:extLst>
              <a:ext uri="{FF2B5EF4-FFF2-40B4-BE49-F238E27FC236}">
                <a16:creationId xmlns:a16="http://schemas.microsoft.com/office/drawing/2014/main" id="{015FFF4D-43AB-4860-8389-E0C7BB14C66B}"/>
              </a:ext>
            </a:extLst>
          </p:cNvPr>
          <p:cNvSpPr>
            <a:spLocks noGrp="1"/>
          </p:cNvSpPr>
          <p:nvPr>
            <p:ph idx="1"/>
          </p:nvPr>
        </p:nvSpPr>
        <p:spPr>
          <a:xfrm>
            <a:off x="5156200" y="3438939"/>
            <a:ext cx="18087975" cy="9784691"/>
          </a:xfrm>
        </p:spPr>
        <p:txBody>
          <a:bodyPr>
            <a:normAutofit lnSpcReduction="10000"/>
          </a:bodyPr>
          <a:lstStyle/>
          <a:p>
            <a:pPr marL="2057400" lvl="1" indent="-685800">
              <a:buFont typeface="Wingdings" panose="05000000000000000000" pitchFamily="2" charset="2"/>
              <a:buChar char="§"/>
            </a:pPr>
            <a:r>
              <a:rPr lang="en-US" u="sng" dirty="0"/>
              <a:t>Factor 2</a:t>
            </a:r>
            <a:r>
              <a:rPr lang="en-US" dirty="0"/>
              <a:t>:  </a:t>
            </a:r>
            <a:r>
              <a:rPr lang="en-US" i="1" dirty="0"/>
              <a:t>Does the code require the covered product to have an energy efficiency standard exceeding the federal standard?  </a:t>
            </a:r>
          </a:p>
          <a:p>
            <a:pPr lvl="1" indent="0">
              <a:buNone/>
            </a:pPr>
            <a:endParaRPr lang="en-US" dirty="0"/>
          </a:p>
          <a:p>
            <a:pPr marL="2971800" lvl="2" indent="-685800">
              <a:buFont typeface="Wingdings" panose="05000000000000000000" pitchFamily="2" charset="2"/>
              <a:buChar char="§"/>
            </a:pPr>
            <a:r>
              <a:rPr lang="en-US" sz="4400" dirty="0"/>
              <a:t>Proponent assumes all classes of water heaters are one “covered product”</a:t>
            </a:r>
            <a:endParaRPr lang="en-US" sz="4400" i="1" dirty="0"/>
          </a:p>
          <a:p>
            <a:pPr marL="3886200" lvl="3" indent="-685800">
              <a:buFont typeface="Wingdings" panose="05000000000000000000" pitchFamily="2" charset="2"/>
              <a:buChar char="§"/>
            </a:pPr>
            <a:r>
              <a:rPr lang="en-US" sz="4400" b="1" u="sng" dirty="0">
                <a:solidFill>
                  <a:srgbClr val="FF0000"/>
                </a:solidFill>
                <a:sym typeface="Wingdings" panose="05000000000000000000" pitchFamily="2" charset="2"/>
              </a:rPr>
              <a:t>FALSE</a:t>
            </a:r>
            <a:r>
              <a:rPr lang="en-US" sz="4400" dirty="0">
                <a:sym typeface="Wingdings" panose="05000000000000000000" pitchFamily="2" charset="2"/>
              </a:rPr>
              <a:t> </a:t>
            </a:r>
          </a:p>
          <a:p>
            <a:pPr marL="4800600" lvl="4" indent="-685800">
              <a:buFont typeface="Wingdings" panose="05000000000000000000" pitchFamily="2" charset="2"/>
              <a:buChar char="§"/>
            </a:pPr>
            <a:r>
              <a:rPr lang="en-US" sz="4400" dirty="0">
                <a:sym typeface="Wingdings" panose="05000000000000000000" pitchFamily="2" charset="2"/>
              </a:rPr>
              <a:t>See DOE classifications</a:t>
            </a:r>
          </a:p>
          <a:p>
            <a:pPr marL="4800600" lvl="4" indent="-685800">
              <a:buFont typeface="Wingdings" panose="05000000000000000000" pitchFamily="2" charset="2"/>
              <a:buChar char="§"/>
            </a:pPr>
            <a:r>
              <a:rPr lang="en-US" sz="4400" dirty="0">
                <a:sym typeface="Wingdings" panose="05000000000000000000" pitchFamily="2" charset="2"/>
              </a:rPr>
              <a:t>Wrongly assumes classes of water heaters are interchangeable</a:t>
            </a:r>
          </a:p>
          <a:p>
            <a:pPr lvl="4" indent="0">
              <a:buNone/>
            </a:pPr>
            <a:endParaRPr lang="en-US" sz="4400" dirty="0"/>
          </a:p>
          <a:p>
            <a:pPr marL="2971800" lvl="2" indent="-685800">
              <a:buFont typeface="Wingdings" panose="05000000000000000000" pitchFamily="2" charset="2"/>
              <a:buChar char="§"/>
            </a:pPr>
            <a:r>
              <a:rPr lang="en-US" sz="4400" dirty="0"/>
              <a:t>Proponent says “this factor only requires that we provide options to builders”</a:t>
            </a:r>
          </a:p>
          <a:p>
            <a:pPr marL="3886200" lvl="3" indent="-685800">
              <a:buFont typeface="Wingdings" panose="05000000000000000000" pitchFamily="2" charset="2"/>
              <a:buChar char="§"/>
            </a:pPr>
            <a:r>
              <a:rPr lang="en-US" sz="4400" b="1" u="sng" dirty="0">
                <a:solidFill>
                  <a:srgbClr val="FF0000"/>
                </a:solidFill>
                <a:sym typeface="Wingdings" panose="05000000000000000000" pitchFamily="2" charset="2"/>
              </a:rPr>
              <a:t>INCORRECT</a:t>
            </a:r>
            <a:r>
              <a:rPr lang="en-US" sz="4400" dirty="0">
                <a:sym typeface="Wingdings" panose="05000000000000000000" pitchFamily="2" charset="2"/>
              </a:rPr>
              <a:t> </a:t>
            </a:r>
          </a:p>
          <a:p>
            <a:pPr marL="4800600" lvl="4" indent="-685800">
              <a:buFont typeface="Wingdings" panose="05000000000000000000" pitchFamily="2" charset="2"/>
              <a:buChar char="§"/>
            </a:pPr>
            <a:r>
              <a:rPr lang="en-US" sz="4400" i="1" dirty="0">
                <a:sym typeface="Wingdings" panose="05000000000000000000" pitchFamily="2" charset="2"/>
              </a:rPr>
              <a:t>Albuquerque </a:t>
            </a:r>
            <a:r>
              <a:rPr lang="en-US" sz="4400" dirty="0">
                <a:sym typeface="Wingdings" panose="05000000000000000000" pitchFamily="2" charset="2"/>
              </a:rPr>
              <a:t>decision expressly refutes that</a:t>
            </a:r>
            <a:endParaRPr lang="en-US" sz="4400" u="sng" dirty="0"/>
          </a:p>
          <a:p>
            <a:pPr marL="685800" indent="-685800">
              <a:buFont typeface="Wingdings" panose="05000000000000000000" pitchFamily="2" charset="2"/>
              <a:buChar char="§"/>
            </a:pPr>
            <a:endParaRPr lang="en-US" dirty="0"/>
          </a:p>
        </p:txBody>
      </p:sp>
    </p:spTree>
    <p:extLst>
      <p:ext uri="{BB962C8B-B14F-4D97-AF65-F5344CB8AC3E}">
        <p14:creationId xmlns:p14="http://schemas.microsoft.com/office/powerpoint/2010/main" val="1172542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1468-0E33-4626-95A1-D47CE2897922}"/>
              </a:ext>
            </a:extLst>
          </p:cNvPr>
          <p:cNvSpPr>
            <a:spLocks noGrp="1"/>
          </p:cNvSpPr>
          <p:nvPr>
            <p:ph type="title"/>
          </p:nvPr>
        </p:nvSpPr>
        <p:spPr/>
        <p:txBody>
          <a:bodyPr>
            <a:normAutofit/>
          </a:bodyPr>
          <a:lstStyle/>
          <a:p>
            <a:r>
              <a:rPr lang="en-US" sz="6600" b="1" dirty="0">
                <a:latin typeface="+mn-lt"/>
              </a:rPr>
              <a:t>Proponent’s Memorandum is Flawed</a:t>
            </a:r>
          </a:p>
        </p:txBody>
      </p:sp>
      <p:sp>
        <p:nvSpPr>
          <p:cNvPr id="3" name="Content Placeholder 2">
            <a:extLst>
              <a:ext uri="{FF2B5EF4-FFF2-40B4-BE49-F238E27FC236}">
                <a16:creationId xmlns:a16="http://schemas.microsoft.com/office/drawing/2014/main" id="{015FFF4D-43AB-4860-8389-E0C7BB14C66B}"/>
              </a:ext>
            </a:extLst>
          </p:cNvPr>
          <p:cNvSpPr>
            <a:spLocks noGrp="1"/>
          </p:cNvSpPr>
          <p:nvPr>
            <p:ph idx="1"/>
          </p:nvPr>
        </p:nvSpPr>
        <p:spPr>
          <a:xfrm>
            <a:off x="5156200" y="3438939"/>
            <a:ext cx="18087975" cy="9784691"/>
          </a:xfrm>
        </p:spPr>
        <p:txBody>
          <a:bodyPr>
            <a:normAutofit/>
          </a:bodyPr>
          <a:lstStyle/>
          <a:p>
            <a:pPr marL="2057400" lvl="1" indent="-685800">
              <a:buFont typeface="Wingdings" panose="05000000000000000000" pitchFamily="2" charset="2"/>
              <a:buChar char="§"/>
            </a:pPr>
            <a:r>
              <a:rPr lang="en-US" sz="4400" u="sng" dirty="0"/>
              <a:t>Factor 2 Continued</a:t>
            </a:r>
          </a:p>
          <a:p>
            <a:pPr marL="2971800" lvl="2" indent="-685800">
              <a:buFont typeface="Wingdings" panose="05000000000000000000" pitchFamily="2" charset="2"/>
              <a:buChar char="§"/>
            </a:pPr>
            <a:r>
              <a:rPr lang="en-US" sz="4400" dirty="0"/>
              <a:t>Proponent says “RE126 provides options”</a:t>
            </a:r>
            <a:endParaRPr lang="en-US" sz="4400" i="1" dirty="0"/>
          </a:p>
          <a:p>
            <a:pPr marL="3886200" lvl="3" indent="-685800">
              <a:buFont typeface="Wingdings" panose="05000000000000000000" pitchFamily="2" charset="2"/>
              <a:buChar char="§"/>
            </a:pPr>
            <a:r>
              <a:rPr lang="en-US" sz="4400" b="1" u="sng" dirty="0">
                <a:solidFill>
                  <a:srgbClr val="FF0000"/>
                </a:solidFill>
                <a:sym typeface="Wingdings" panose="05000000000000000000" pitchFamily="2" charset="2"/>
              </a:rPr>
              <a:t>FALSE</a:t>
            </a:r>
            <a:r>
              <a:rPr lang="en-US" sz="4400" dirty="0">
                <a:sym typeface="Wingdings" panose="05000000000000000000" pitchFamily="2" charset="2"/>
              </a:rPr>
              <a:t> </a:t>
            </a:r>
          </a:p>
          <a:p>
            <a:pPr marL="4800600" lvl="4" indent="-685800">
              <a:buFont typeface="Wingdings" panose="05000000000000000000" pitchFamily="2" charset="2"/>
              <a:buChar char="§"/>
            </a:pPr>
            <a:r>
              <a:rPr lang="en-US" sz="4400" dirty="0">
                <a:sym typeface="Wingdings" panose="05000000000000000000" pitchFamily="2" charset="2"/>
              </a:rPr>
              <a:t>No options among any one of the six covered products</a:t>
            </a:r>
          </a:p>
          <a:p>
            <a:pPr lvl="4" indent="0">
              <a:buNone/>
            </a:pPr>
            <a:endParaRPr lang="en-US" sz="4400" dirty="0"/>
          </a:p>
          <a:p>
            <a:pPr marL="2971800" lvl="2" indent="-685800">
              <a:buFont typeface="Wingdings" panose="05000000000000000000" pitchFamily="2" charset="2"/>
              <a:buChar char="§"/>
            </a:pPr>
            <a:r>
              <a:rPr lang="en-US" sz="4400" dirty="0"/>
              <a:t>Proponent says: “California’s 2016 code included provisions ‘analogous’ to RE126”</a:t>
            </a:r>
          </a:p>
          <a:p>
            <a:pPr marL="3886200" lvl="3" indent="-685800">
              <a:buFont typeface="Wingdings" panose="05000000000000000000" pitchFamily="2" charset="2"/>
              <a:buChar char="§"/>
            </a:pPr>
            <a:r>
              <a:rPr lang="en-US" sz="4400" b="1" u="sng" dirty="0">
                <a:solidFill>
                  <a:srgbClr val="FF0000"/>
                </a:solidFill>
                <a:sym typeface="Wingdings" panose="05000000000000000000" pitchFamily="2" charset="2"/>
              </a:rPr>
              <a:t>INAPT</a:t>
            </a:r>
            <a:r>
              <a:rPr lang="en-US" sz="4400" dirty="0">
                <a:sym typeface="Wingdings" panose="05000000000000000000" pitchFamily="2" charset="2"/>
              </a:rPr>
              <a:t> and </a:t>
            </a:r>
            <a:r>
              <a:rPr lang="en-US" sz="4400" b="1" u="sng" dirty="0">
                <a:solidFill>
                  <a:srgbClr val="FF0000"/>
                </a:solidFill>
                <a:sym typeface="Wingdings" panose="05000000000000000000" pitchFamily="2" charset="2"/>
              </a:rPr>
              <a:t>OBSOLETE</a:t>
            </a:r>
            <a:r>
              <a:rPr lang="en-US" sz="4400" dirty="0">
                <a:sym typeface="Wingdings" panose="05000000000000000000" pitchFamily="2" charset="2"/>
              </a:rPr>
              <a:t> </a:t>
            </a:r>
          </a:p>
          <a:p>
            <a:pPr marL="4800600" lvl="4" indent="-685800">
              <a:buFont typeface="Wingdings" panose="05000000000000000000" pitchFamily="2" charset="2"/>
              <a:buChar char="§"/>
            </a:pPr>
            <a:r>
              <a:rPr lang="en-US" sz="4400" dirty="0">
                <a:sym typeface="Wingdings" panose="05000000000000000000" pitchFamily="2" charset="2"/>
              </a:rPr>
              <a:t>Existing code conforms to federal standards for water heaters</a:t>
            </a:r>
          </a:p>
          <a:p>
            <a:pPr marL="4800600" lvl="4" indent="-685800">
              <a:buFont typeface="Wingdings" panose="05000000000000000000" pitchFamily="2" charset="2"/>
              <a:buChar char="§"/>
            </a:pPr>
            <a:r>
              <a:rPr lang="en-US" sz="4400" dirty="0">
                <a:sym typeface="Wingdings" panose="05000000000000000000" pitchFamily="2" charset="2"/>
              </a:rPr>
              <a:t>Not identical </a:t>
            </a:r>
          </a:p>
          <a:p>
            <a:pPr marL="4800600" lvl="4" indent="-685800">
              <a:buFont typeface="Wingdings" panose="05000000000000000000" pitchFamily="2" charset="2"/>
              <a:buChar char="§"/>
            </a:pPr>
            <a:r>
              <a:rPr lang="en-US" sz="4400" dirty="0">
                <a:sym typeface="Wingdings" panose="05000000000000000000" pitchFamily="2" charset="2"/>
              </a:rPr>
              <a:t>No decision confirms legality of old provisions</a:t>
            </a:r>
          </a:p>
          <a:p>
            <a:pPr marL="685800" indent="-685800">
              <a:buFont typeface="Wingdings" panose="05000000000000000000" pitchFamily="2" charset="2"/>
              <a:buChar char="§"/>
            </a:pPr>
            <a:endParaRPr lang="en-US" dirty="0"/>
          </a:p>
        </p:txBody>
      </p:sp>
    </p:spTree>
    <p:extLst>
      <p:ext uri="{BB962C8B-B14F-4D97-AF65-F5344CB8AC3E}">
        <p14:creationId xmlns:p14="http://schemas.microsoft.com/office/powerpoint/2010/main" val="295038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465E9D5-C972-44CB-A566-F967EF500CA8}"/>
              </a:ext>
            </a:extLst>
          </p:cNvPr>
          <p:cNvSpPr>
            <a:spLocks noGrp="1"/>
          </p:cNvSpPr>
          <p:nvPr>
            <p:ph idx="1"/>
          </p:nvPr>
        </p:nvSpPr>
        <p:spPr/>
        <p:txBody>
          <a:bodyPr/>
          <a:lstStyle/>
          <a:p>
            <a:endParaRPr lang="en-US" sz="9600" dirty="0"/>
          </a:p>
          <a:p>
            <a:pPr algn="ctr"/>
            <a:r>
              <a:rPr lang="en-US" sz="9600" dirty="0"/>
              <a:t>The ICC did not sufficiently verify that RE126 was “appropriate”</a:t>
            </a:r>
            <a:endParaRPr lang="en-US" sz="9400" dirty="0"/>
          </a:p>
          <a:p>
            <a:endParaRPr lang="en-US" dirty="0"/>
          </a:p>
        </p:txBody>
      </p:sp>
    </p:spTree>
    <p:extLst>
      <p:ext uri="{BB962C8B-B14F-4D97-AF65-F5344CB8AC3E}">
        <p14:creationId xmlns:p14="http://schemas.microsoft.com/office/powerpoint/2010/main" val="2377649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0534B4-C645-014B-A18C-FF1C212D56E9}"/>
              </a:ext>
            </a:extLst>
          </p:cNvPr>
          <p:cNvSpPr>
            <a:spLocks noGrp="1"/>
          </p:cNvSpPr>
          <p:nvPr>
            <p:ph type="title"/>
          </p:nvPr>
        </p:nvSpPr>
        <p:spPr/>
        <p:txBody>
          <a:bodyPr>
            <a:normAutofit/>
          </a:bodyPr>
          <a:lstStyle/>
          <a:p>
            <a:pPr algn="ctr"/>
            <a:r>
              <a:rPr lang="en-US" sz="6600" b="1" dirty="0">
                <a:latin typeface="+mn-lt"/>
              </a:rPr>
              <a:t>Remember CP#28-05, Part 3.0</a:t>
            </a:r>
          </a:p>
        </p:txBody>
      </p:sp>
      <p:sp>
        <p:nvSpPr>
          <p:cNvPr id="5" name="Content Placeholder 2">
            <a:extLst>
              <a:ext uri="{FF2B5EF4-FFF2-40B4-BE49-F238E27FC236}">
                <a16:creationId xmlns:a16="http://schemas.microsoft.com/office/drawing/2014/main" id="{594D3209-D892-714D-B022-0396309625B0}"/>
              </a:ext>
            </a:extLst>
          </p:cNvPr>
          <p:cNvSpPr>
            <a:spLocks noGrp="1"/>
          </p:cNvSpPr>
          <p:nvPr>
            <p:ph idx="1"/>
          </p:nvPr>
        </p:nvSpPr>
        <p:spPr/>
        <p:txBody>
          <a:bodyPr>
            <a:normAutofit fontScale="92500" lnSpcReduction="10000"/>
          </a:bodyPr>
          <a:lstStyle/>
          <a:p>
            <a:r>
              <a:rPr lang="en-US" b="1" dirty="0"/>
              <a:t>Intent (3.1):  </a:t>
            </a:r>
          </a:p>
          <a:p>
            <a:pPr marL="2057400" lvl="1" indent="-685800">
              <a:buFont typeface="Wingdings" panose="05000000000000000000" pitchFamily="2" charset="2"/>
              <a:buChar char="§"/>
            </a:pPr>
            <a:r>
              <a:rPr lang="en-US" dirty="0"/>
              <a:t>“Any interested person, persons or group may submit a code change proposal which will be duly considered </a:t>
            </a:r>
            <a:r>
              <a:rPr lang="en-US" i="1" dirty="0"/>
              <a:t>when in conformance to these Rules of Procedure</a:t>
            </a:r>
            <a:r>
              <a:rPr lang="en-US" dirty="0"/>
              <a:t>”</a:t>
            </a:r>
          </a:p>
          <a:p>
            <a:pPr lvl="1" indent="0">
              <a:buNone/>
            </a:pPr>
            <a:endParaRPr lang="en-US" dirty="0"/>
          </a:p>
          <a:p>
            <a:r>
              <a:rPr lang="en-US" b="1" dirty="0"/>
              <a:t>Standard Content (3.6.2.1 and 3.6.2.2):</a:t>
            </a:r>
          </a:p>
          <a:p>
            <a:pPr marL="2057400" lvl="1" indent="-685800">
              <a:buFont typeface="Wingdings" panose="05000000000000000000" pitchFamily="2" charset="2"/>
              <a:buChar char="§"/>
            </a:pPr>
            <a:r>
              <a:rPr lang="en-US" dirty="0"/>
              <a:t>“A standard or portions of a standard intended to be enforced shall be written in mandatory language”</a:t>
            </a:r>
          </a:p>
          <a:p>
            <a:pPr marL="2057400" lvl="1" indent="-685800">
              <a:buFont typeface="Wingdings" panose="05000000000000000000" pitchFamily="2" charset="2"/>
              <a:buChar char="§"/>
            </a:pPr>
            <a:r>
              <a:rPr lang="en-US" dirty="0"/>
              <a:t>“The standard </a:t>
            </a:r>
            <a:r>
              <a:rPr lang="en-US" i="1" dirty="0"/>
              <a:t>shall be appropriate</a:t>
            </a:r>
            <a:r>
              <a:rPr lang="en-US" dirty="0"/>
              <a:t> for the subject covered”  </a:t>
            </a:r>
          </a:p>
          <a:p>
            <a:pPr marL="2057400" lvl="1" indent="-685800">
              <a:buFont typeface="Wingdings" panose="05000000000000000000" pitchFamily="2" charset="2"/>
              <a:buChar char="§"/>
            </a:pPr>
            <a:endParaRPr lang="en-US" dirty="0"/>
          </a:p>
          <a:p>
            <a:pPr marL="857250" indent="-857250">
              <a:buFont typeface="Wingdings" panose="05000000000000000000" pitchFamily="2" charset="2"/>
              <a:buChar char="Ø"/>
            </a:pPr>
            <a:r>
              <a:rPr lang="en-US" dirty="0"/>
              <a:t>For a standard “intended to be enforced” to be “appropriate” it must, at minimum, be </a:t>
            </a:r>
            <a:r>
              <a:rPr lang="en-US" b="1" i="1" dirty="0"/>
              <a:t>enforceable (i.e., </a:t>
            </a:r>
            <a:r>
              <a:rPr lang="en-US" b="1" i="1" u="sng" dirty="0"/>
              <a:t>lawful</a:t>
            </a:r>
            <a:r>
              <a:rPr lang="en-US" b="1" i="1" dirty="0"/>
              <a:t>)</a:t>
            </a:r>
            <a:endParaRPr lang="en-US" dirty="0"/>
          </a:p>
          <a:p>
            <a:endParaRPr lang="en-US" dirty="0"/>
          </a:p>
        </p:txBody>
      </p:sp>
      <p:pic>
        <p:nvPicPr>
          <p:cNvPr id="2050" name="DefaultOcx">
            <a:extLst>
              <a:ext uri="{FF2B5EF4-FFF2-40B4-BE49-F238E27FC236}">
                <a16:creationId xmlns:a16="http://schemas.microsoft.com/office/drawing/2014/main" id="{AB54D1A5-21EE-4F06-AD42-4A9B7E2FDEC9}"/>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HTMLHidden1">
            <a:extLst>
              <a:ext uri="{FF2B5EF4-FFF2-40B4-BE49-F238E27FC236}">
                <a16:creationId xmlns:a16="http://schemas.microsoft.com/office/drawing/2014/main" id="{82B8647F-78EE-4A0F-9A9D-DD16DB694E05}"/>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7129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6504-2D9B-41A1-B0BA-7AE96BA888B7}"/>
              </a:ext>
            </a:extLst>
          </p:cNvPr>
          <p:cNvSpPr>
            <a:spLocks noGrp="1"/>
          </p:cNvSpPr>
          <p:nvPr>
            <p:ph type="title"/>
          </p:nvPr>
        </p:nvSpPr>
        <p:spPr>
          <a:xfrm>
            <a:off x="5156201" y="730251"/>
            <a:ext cx="15804662" cy="2651126"/>
          </a:xfrm>
        </p:spPr>
        <p:txBody>
          <a:bodyPr>
            <a:normAutofit/>
          </a:bodyPr>
          <a:lstStyle/>
          <a:p>
            <a:pPr algn="ctr"/>
            <a:r>
              <a:rPr lang="en-US" sz="6600" b="1" dirty="0">
                <a:latin typeface="+mn-lt"/>
              </a:rPr>
              <a:t>The Second Procedural Failure</a:t>
            </a:r>
          </a:p>
        </p:txBody>
      </p:sp>
      <p:sp>
        <p:nvSpPr>
          <p:cNvPr id="3" name="Content Placeholder 2">
            <a:extLst>
              <a:ext uri="{FF2B5EF4-FFF2-40B4-BE49-F238E27FC236}">
                <a16:creationId xmlns:a16="http://schemas.microsoft.com/office/drawing/2014/main" id="{C6CE132D-3111-4895-8DA8-3871B27C3B05}"/>
              </a:ext>
            </a:extLst>
          </p:cNvPr>
          <p:cNvSpPr>
            <a:spLocks noGrp="1"/>
          </p:cNvSpPr>
          <p:nvPr>
            <p:ph idx="1"/>
          </p:nvPr>
        </p:nvSpPr>
        <p:spPr>
          <a:xfrm>
            <a:off x="5156200" y="3438940"/>
            <a:ext cx="18087975" cy="8702676"/>
          </a:xfrm>
        </p:spPr>
        <p:txBody>
          <a:bodyPr>
            <a:normAutofit/>
          </a:bodyPr>
          <a:lstStyle/>
          <a:p>
            <a:pPr marL="914400" indent="-914400">
              <a:buFont typeface="+mj-lt"/>
              <a:buAutoNum type="arabicPeriod" startAt="2"/>
            </a:pPr>
            <a:endParaRPr lang="en-US" dirty="0"/>
          </a:p>
          <a:p>
            <a:pPr marL="914400" indent="-914400">
              <a:buFont typeface="Wingdings" panose="05000000000000000000" pitchFamily="2" charset="2"/>
              <a:buChar char="§"/>
            </a:pPr>
            <a:r>
              <a:rPr lang="en-US" dirty="0"/>
              <a:t>The ICC must verify that proposals are “appropriate” before allowing them to be considered and adopted</a:t>
            </a:r>
          </a:p>
          <a:p>
            <a:pPr marL="914400" indent="-914400">
              <a:buFont typeface="Wingdings" panose="05000000000000000000" pitchFamily="2" charset="2"/>
              <a:buChar char="§"/>
            </a:pPr>
            <a:endParaRPr lang="en-US" dirty="0"/>
          </a:p>
          <a:p>
            <a:pPr marL="914400" indent="-914400">
              <a:buFont typeface="Wingdings" panose="05000000000000000000" pitchFamily="2" charset="2"/>
              <a:buChar char="§"/>
            </a:pPr>
            <a:r>
              <a:rPr lang="en-US" sz="5800" u="sng" dirty="0"/>
              <a:t>No evidence ICC verified legality of RE126</a:t>
            </a:r>
          </a:p>
        </p:txBody>
      </p:sp>
    </p:spTree>
    <p:extLst>
      <p:ext uri="{BB962C8B-B14F-4D97-AF65-F5344CB8AC3E}">
        <p14:creationId xmlns:p14="http://schemas.microsoft.com/office/powerpoint/2010/main" val="284352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465E9D5-C972-44CB-A566-F967EF500CA8}"/>
              </a:ext>
            </a:extLst>
          </p:cNvPr>
          <p:cNvSpPr>
            <a:spLocks noGrp="1"/>
          </p:cNvSpPr>
          <p:nvPr>
            <p:ph idx="1"/>
          </p:nvPr>
        </p:nvSpPr>
        <p:spPr/>
        <p:txBody>
          <a:bodyPr>
            <a:normAutofit/>
          </a:bodyPr>
          <a:lstStyle/>
          <a:p>
            <a:endParaRPr lang="en-US" sz="9600" dirty="0"/>
          </a:p>
          <a:p>
            <a:pPr algn="ctr"/>
            <a:r>
              <a:rPr lang="en-US" sz="8800" dirty="0"/>
              <a:t>ICC is precluded from acting inconsistent with its Bylaws and Articles of Incorporation </a:t>
            </a:r>
          </a:p>
          <a:p>
            <a:endParaRPr lang="en-US" sz="8800" dirty="0"/>
          </a:p>
          <a:p>
            <a:endParaRPr lang="en-US" dirty="0"/>
          </a:p>
        </p:txBody>
      </p:sp>
    </p:spTree>
    <p:extLst>
      <p:ext uri="{BB962C8B-B14F-4D97-AF65-F5344CB8AC3E}">
        <p14:creationId xmlns:p14="http://schemas.microsoft.com/office/powerpoint/2010/main" val="3863998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ICC’s Sole Purpose</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p:txBody>
          <a:bodyPr>
            <a:normAutofit fontScale="92500" lnSpcReduction="20000"/>
          </a:bodyPr>
          <a:lstStyle/>
          <a:p>
            <a:r>
              <a:rPr lang="en-US" b="1" dirty="0"/>
              <a:t>Articles of Incorporation (Amendment 3, Article 2):  </a:t>
            </a:r>
          </a:p>
          <a:p>
            <a:pPr marL="2057400" lvl="1" indent="-685800">
              <a:buFont typeface="Wingdings" panose="05000000000000000000" pitchFamily="2" charset="2"/>
              <a:buChar char="§"/>
            </a:pPr>
            <a:r>
              <a:rPr lang="en-US" dirty="0"/>
              <a:t>“[T]he </a:t>
            </a:r>
            <a:r>
              <a:rPr lang="en-US" i="1" dirty="0"/>
              <a:t>lessening of burdens</a:t>
            </a:r>
            <a:r>
              <a:rPr lang="en-US" dirty="0"/>
              <a:t> of government through the development, maintenance and publication of model statutes and standards for the use by federal, state and local governments in connection with the administration of building laws and regulations”</a:t>
            </a:r>
          </a:p>
          <a:p>
            <a:pPr lvl="1" indent="0">
              <a:buNone/>
            </a:pPr>
            <a:endParaRPr lang="en-US" dirty="0"/>
          </a:p>
          <a:p>
            <a:r>
              <a:rPr lang="en-US" b="1" dirty="0"/>
              <a:t>Bylaws (Part 1.2):</a:t>
            </a:r>
          </a:p>
          <a:p>
            <a:pPr marL="2057400" lvl="1" indent="-685800">
              <a:buFont typeface="Wingdings" panose="05000000000000000000" pitchFamily="2" charset="2"/>
              <a:buChar char="§"/>
            </a:pPr>
            <a:r>
              <a:rPr lang="en-US" dirty="0"/>
              <a:t>“[T]he </a:t>
            </a:r>
            <a:r>
              <a:rPr lang="en-US" i="1" dirty="0"/>
              <a:t>lessening of the burdens</a:t>
            </a:r>
            <a:r>
              <a:rPr lang="en-US" dirty="0"/>
              <a:t> of government through the performance of certain services for the benefit of federal, state and local governments in connection with the administration of building law and regulation”</a:t>
            </a:r>
          </a:p>
          <a:p>
            <a:endParaRPr lang="en-US" u="sng" dirty="0"/>
          </a:p>
          <a:p>
            <a:pPr marL="685800" indent="-685800">
              <a:buFont typeface="Wingdings" panose="05000000000000000000" pitchFamily="2" charset="2"/>
              <a:buChar char="Ø"/>
            </a:pPr>
            <a:r>
              <a:rPr lang="en-US" u="sng" dirty="0"/>
              <a:t>Cannot</a:t>
            </a:r>
            <a:r>
              <a:rPr lang="en-US" dirty="0"/>
              <a:t>, and </a:t>
            </a:r>
            <a:r>
              <a:rPr lang="en-US" u="sng" dirty="0"/>
              <a:t>should not</a:t>
            </a:r>
            <a:r>
              <a:rPr lang="en-US" dirty="0"/>
              <a:t> adopt proposals that conflict with or undermine the ICC’s limited purposes</a:t>
            </a:r>
          </a:p>
          <a:p>
            <a:endParaRPr lang="en-US" u="sng" dirty="0"/>
          </a:p>
        </p:txBody>
      </p:sp>
    </p:spTree>
    <p:extLst>
      <p:ext uri="{BB962C8B-B14F-4D97-AF65-F5344CB8AC3E}">
        <p14:creationId xmlns:p14="http://schemas.microsoft.com/office/powerpoint/2010/main" val="1168656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0534B4-C645-014B-A18C-FF1C212D56E9}"/>
              </a:ext>
            </a:extLst>
          </p:cNvPr>
          <p:cNvSpPr>
            <a:spLocks noGrp="1"/>
          </p:cNvSpPr>
          <p:nvPr>
            <p:ph type="title"/>
          </p:nvPr>
        </p:nvSpPr>
        <p:spPr/>
        <p:txBody>
          <a:bodyPr>
            <a:normAutofit/>
          </a:bodyPr>
          <a:lstStyle/>
          <a:p>
            <a:pPr algn="ctr"/>
            <a:r>
              <a:rPr lang="en-US" sz="6600" b="1" dirty="0">
                <a:latin typeface="+mn-lt"/>
              </a:rPr>
              <a:t>Presentation Overview</a:t>
            </a:r>
          </a:p>
        </p:txBody>
      </p:sp>
      <p:sp>
        <p:nvSpPr>
          <p:cNvPr id="5" name="Content Placeholder 2">
            <a:extLst>
              <a:ext uri="{FF2B5EF4-FFF2-40B4-BE49-F238E27FC236}">
                <a16:creationId xmlns:a16="http://schemas.microsoft.com/office/drawing/2014/main" id="{594D3209-D892-714D-B022-0396309625B0}"/>
              </a:ext>
            </a:extLst>
          </p:cNvPr>
          <p:cNvSpPr>
            <a:spLocks noGrp="1"/>
          </p:cNvSpPr>
          <p:nvPr>
            <p:ph idx="1"/>
          </p:nvPr>
        </p:nvSpPr>
        <p:spPr/>
        <p:txBody>
          <a:bodyPr>
            <a:normAutofit/>
          </a:bodyPr>
          <a:lstStyle/>
          <a:p>
            <a:pPr marL="685800" indent="-685800">
              <a:buFont typeface="Wingdings" panose="05000000000000000000" pitchFamily="2" charset="2"/>
              <a:buChar char="§"/>
            </a:pPr>
            <a:r>
              <a:rPr lang="en-US" dirty="0"/>
              <a:t>Board of Appeals Review</a:t>
            </a:r>
          </a:p>
          <a:p>
            <a:pPr marL="685800" indent="-685800">
              <a:buFont typeface="Wingdings" panose="05000000000000000000" pitchFamily="2" charset="2"/>
              <a:buChar char="§"/>
            </a:pPr>
            <a:r>
              <a:rPr lang="en-US" dirty="0"/>
              <a:t>Summary of Issues</a:t>
            </a:r>
          </a:p>
          <a:p>
            <a:pPr marL="685800" indent="-685800">
              <a:buFont typeface="Wingdings" panose="05000000000000000000" pitchFamily="2" charset="2"/>
              <a:buChar char="§"/>
            </a:pPr>
            <a:r>
              <a:rPr lang="en-US" dirty="0"/>
              <a:t>Requested Remedy</a:t>
            </a:r>
          </a:p>
        </p:txBody>
      </p:sp>
      <p:pic>
        <p:nvPicPr>
          <p:cNvPr id="3074" name="DefaultOcx">
            <a:extLst>
              <a:ext uri="{FF2B5EF4-FFF2-40B4-BE49-F238E27FC236}">
                <a16:creationId xmlns:a16="http://schemas.microsoft.com/office/drawing/2014/main" id="{37D71F74-4DF4-42D9-A288-17889800CBFD}"/>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HTMLHidden1">
            <a:extLst>
              <a:ext uri="{FF2B5EF4-FFF2-40B4-BE49-F238E27FC236}">
                <a16:creationId xmlns:a16="http://schemas.microsoft.com/office/drawing/2014/main" id="{8225A05F-FC41-4047-80DA-A98D075A9EC3}"/>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0895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Increases Burdens on Governments</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a:xfrm>
            <a:off x="5156200" y="3438939"/>
            <a:ext cx="18087975" cy="9546809"/>
          </a:xfrm>
        </p:spPr>
        <p:txBody>
          <a:bodyPr>
            <a:normAutofit/>
          </a:bodyPr>
          <a:lstStyle/>
          <a:p>
            <a:pPr marL="685800" indent="-685800">
              <a:buFont typeface="Wingdings" panose="05000000000000000000" pitchFamily="2" charset="2"/>
              <a:buChar char="§"/>
            </a:pPr>
            <a:r>
              <a:rPr lang="en-US" dirty="0"/>
              <a:t>RE126 is vulnerable to lawsuits in federal and state court</a:t>
            </a:r>
          </a:p>
          <a:p>
            <a:pPr marL="2057400" lvl="1" indent="-685800">
              <a:buFont typeface="Wingdings" panose="05000000000000000000" pitchFamily="2" charset="2"/>
              <a:buChar char="§"/>
            </a:pPr>
            <a:r>
              <a:rPr lang="en-US" dirty="0"/>
              <a:t>At least 4 different cases that concern this issue</a:t>
            </a:r>
          </a:p>
          <a:p>
            <a:pPr marL="2971800" lvl="2" indent="-685800">
              <a:buFont typeface="Wingdings" panose="05000000000000000000" pitchFamily="2" charset="2"/>
              <a:buChar char="§"/>
            </a:pPr>
            <a:r>
              <a:rPr lang="en-US" sz="4800" dirty="0"/>
              <a:t>2 established federal court cases</a:t>
            </a:r>
          </a:p>
          <a:p>
            <a:pPr marL="2971800" lvl="2" indent="-685800">
              <a:buFont typeface="Wingdings" panose="05000000000000000000" pitchFamily="2" charset="2"/>
              <a:buChar char="§"/>
            </a:pPr>
            <a:r>
              <a:rPr lang="en-US" sz="4800" dirty="0"/>
              <a:t>2 state law disputes</a:t>
            </a:r>
          </a:p>
          <a:p>
            <a:pPr marL="2971800" lvl="2" indent="-685800">
              <a:buFont typeface="Wingdings" panose="05000000000000000000" pitchFamily="2" charset="2"/>
              <a:buChar char="§"/>
            </a:pPr>
            <a:endParaRPr lang="en-US" sz="4800" dirty="0"/>
          </a:p>
          <a:p>
            <a:pPr marL="685800" indent="-685800">
              <a:buFont typeface="Wingdings" panose="05000000000000000000" pitchFamily="2" charset="2"/>
              <a:buChar char="§"/>
            </a:pPr>
            <a:r>
              <a:rPr lang="en-US" dirty="0"/>
              <a:t>Requires states and local governments to know of and assess legal risks of each model code provision</a:t>
            </a:r>
          </a:p>
        </p:txBody>
      </p:sp>
    </p:spTree>
    <p:extLst>
      <p:ext uri="{BB962C8B-B14F-4D97-AF65-F5344CB8AC3E}">
        <p14:creationId xmlns:p14="http://schemas.microsoft.com/office/powerpoint/2010/main" val="2558599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Exposes ICC to Legal Risk</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a:xfrm>
            <a:off x="5156200" y="3438939"/>
            <a:ext cx="18087975" cy="9546809"/>
          </a:xfrm>
        </p:spPr>
        <p:txBody>
          <a:bodyPr>
            <a:normAutofit/>
          </a:bodyPr>
          <a:lstStyle/>
          <a:p>
            <a:pPr marL="2057400" lvl="1" indent="-685800">
              <a:buFont typeface="Wingdings" panose="05000000000000000000" pitchFamily="2" charset="2"/>
              <a:buChar char="§"/>
            </a:pPr>
            <a:endParaRPr lang="en-US" dirty="0"/>
          </a:p>
          <a:p>
            <a:pPr marL="685800" indent="-685800">
              <a:buFont typeface="Wingdings" panose="05000000000000000000" pitchFamily="2" charset="2"/>
              <a:buChar char="§"/>
            </a:pPr>
            <a:r>
              <a:rPr lang="en-US" dirty="0"/>
              <a:t>California law voids actions that are inconsistent with the Articles of Incorporation and/or Bylaws (“</a:t>
            </a:r>
            <a:r>
              <a:rPr lang="en-US" i="1" dirty="0"/>
              <a:t>ultra vires</a:t>
            </a:r>
            <a:r>
              <a:rPr lang="en-US" dirty="0"/>
              <a:t>”)</a:t>
            </a:r>
          </a:p>
        </p:txBody>
      </p:sp>
    </p:spTree>
    <p:extLst>
      <p:ext uri="{BB962C8B-B14F-4D97-AF65-F5344CB8AC3E}">
        <p14:creationId xmlns:p14="http://schemas.microsoft.com/office/powerpoint/2010/main" val="342654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0534B4-C645-014B-A18C-FF1C212D56E9}"/>
              </a:ext>
            </a:extLst>
          </p:cNvPr>
          <p:cNvSpPr>
            <a:spLocks noGrp="1"/>
          </p:cNvSpPr>
          <p:nvPr>
            <p:ph type="title"/>
          </p:nvPr>
        </p:nvSpPr>
        <p:spPr/>
        <p:txBody>
          <a:bodyPr>
            <a:normAutofit/>
          </a:bodyPr>
          <a:lstStyle/>
          <a:p>
            <a:pPr algn="ctr"/>
            <a:r>
              <a:rPr lang="en-US" sz="6600" b="1" dirty="0">
                <a:latin typeface="+mn-lt"/>
              </a:rPr>
              <a:t>Board of Appeals Review</a:t>
            </a:r>
          </a:p>
        </p:txBody>
      </p:sp>
      <p:sp>
        <p:nvSpPr>
          <p:cNvPr id="5" name="Content Placeholder 4">
            <a:extLst>
              <a:ext uri="{FF2B5EF4-FFF2-40B4-BE49-F238E27FC236}">
                <a16:creationId xmlns:a16="http://schemas.microsoft.com/office/drawing/2014/main" id="{594D3209-D892-714D-B022-0396309625B0}"/>
              </a:ext>
            </a:extLst>
          </p:cNvPr>
          <p:cNvSpPr>
            <a:spLocks noGrp="1"/>
          </p:cNvSpPr>
          <p:nvPr>
            <p:ph idx="1"/>
          </p:nvPr>
        </p:nvSpPr>
        <p:spPr/>
        <p:txBody>
          <a:bodyPr>
            <a:normAutofit lnSpcReduction="10000"/>
          </a:bodyPr>
          <a:lstStyle/>
          <a:p>
            <a:r>
              <a:rPr lang="en-US" b="1" dirty="0"/>
              <a:t>Scope of Review (6.3.7):  </a:t>
            </a:r>
          </a:p>
          <a:p>
            <a:pPr marL="2057400" lvl="1" indent="-685800">
              <a:buFont typeface="Wingdings" panose="05000000000000000000" pitchFamily="2" charset="2"/>
              <a:buChar char="§"/>
            </a:pPr>
            <a:r>
              <a:rPr lang="en-US" dirty="0"/>
              <a:t>Includes “Matters of process and procedure”</a:t>
            </a:r>
          </a:p>
          <a:p>
            <a:pPr marL="2057400" lvl="1" indent="-685800">
              <a:buFont typeface="Wingdings" panose="05000000000000000000" pitchFamily="2" charset="2"/>
              <a:buChar char="§"/>
            </a:pPr>
            <a:r>
              <a:rPr lang="en-US" dirty="0"/>
              <a:t>Excludes “decisions on the relative merits of technical matters”</a:t>
            </a:r>
          </a:p>
          <a:p>
            <a:pPr lvl="1" indent="0">
              <a:buNone/>
            </a:pPr>
            <a:endParaRPr lang="en-US" dirty="0"/>
          </a:p>
          <a:p>
            <a:r>
              <a:rPr lang="en-US" b="1" dirty="0"/>
              <a:t>Basis for Action (6.3.8):</a:t>
            </a:r>
          </a:p>
          <a:p>
            <a:pPr marL="2057400" lvl="1" indent="-685800">
              <a:buFont typeface="Wingdings" panose="05000000000000000000" pitchFamily="2" charset="2"/>
              <a:buChar char="§"/>
            </a:pPr>
            <a:r>
              <a:rPr lang="en-US" dirty="0"/>
              <a:t>Any “material and significant irregularity of process or procedure”</a:t>
            </a:r>
          </a:p>
          <a:p>
            <a:pPr lvl="1" indent="0">
              <a:buNone/>
            </a:pPr>
            <a:endParaRPr lang="en-US" dirty="0"/>
          </a:p>
          <a:p>
            <a:r>
              <a:rPr lang="en-US" b="1" dirty="0"/>
              <a:t>Allowed Actions (6.3.9):</a:t>
            </a:r>
          </a:p>
          <a:p>
            <a:pPr marL="2057400" lvl="1" indent="-685800">
              <a:buFont typeface="Wingdings" panose="05000000000000000000" pitchFamily="2" charset="2"/>
              <a:buChar char="§"/>
            </a:pPr>
            <a:r>
              <a:rPr lang="en-US" dirty="0"/>
              <a:t>Board of Appeals may “fashion any remedy it deems appropriate”  </a:t>
            </a:r>
          </a:p>
          <a:p>
            <a:endParaRPr lang="en-US" b="1" dirty="0"/>
          </a:p>
          <a:p>
            <a:endParaRPr lang="en-US" dirty="0"/>
          </a:p>
        </p:txBody>
      </p:sp>
      <p:pic>
        <p:nvPicPr>
          <p:cNvPr id="1025" name="DefaultOcx">
            <a:extLst>
              <a:ext uri="{FF2B5EF4-FFF2-40B4-BE49-F238E27FC236}">
                <a16:creationId xmlns:a16="http://schemas.microsoft.com/office/drawing/2014/main" id="{5164A927-A9DA-4F62-958E-BCF98EAE3527}"/>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HTMLHidden1">
            <a:extLst>
              <a:ext uri="{FF2B5EF4-FFF2-40B4-BE49-F238E27FC236}">
                <a16:creationId xmlns:a16="http://schemas.microsoft.com/office/drawing/2014/main" id="{43FEC224-69D2-46E9-B761-39D7398FA245}"/>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1357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9DC7F-425C-472C-8022-07747821D50C}"/>
              </a:ext>
            </a:extLst>
          </p:cNvPr>
          <p:cNvSpPr>
            <a:spLocks noGrp="1"/>
          </p:cNvSpPr>
          <p:nvPr>
            <p:ph type="title"/>
          </p:nvPr>
        </p:nvSpPr>
        <p:spPr/>
        <p:txBody>
          <a:bodyPr/>
          <a:lstStyle/>
          <a:p>
            <a:r>
              <a:rPr lang="en-US" b="1" dirty="0"/>
              <a:t>Summary of Issues</a:t>
            </a:r>
          </a:p>
        </p:txBody>
      </p:sp>
      <p:sp>
        <p:nvSpPr>
          <p:cNvPr id="3" name="Content Placeholder 2">
            <a:extLst>
              <a:ext uri="{FF2B5EF4-FFF2-40B4-BE49-F238E27FC236}">
                <a16:creationId xmlns:a16="http://schemas.microsoft.com/office/drawing/2014/main" id="{0B3E763D-9E24-40CF-B4CA-FD1C40A5845F}"/>
              </a:ext>
            </a:extLst>
          </p:cNvPr>
          <p:cNvSpPr>
            <a:spLocks noGrp="1"/>
          </p:cNvSpPr>
          <p:nvPr>
            <p:ph idx="1"/>
          </p:nvPr>
        </p:nvSpPr>
        <p:spPr/>
        <p:txBody>
          <a:bodyPr/>
          <a:lstStyle/>
          <a:p>
            <a:pPr marL="685800" indent="-685800">
              <a:buFont typeface="Wingdings" panose="05000000000000000000" pitchFamily="2" charset="2"/>
              <a:buChar char="§"/>
            </a:pPr>
            <a:r>
              <a:rPr lang="en-US" dirty="0"/>
              <a:t>Proponents did not establish that RE126 was “appropriate” as required by CP#28-05</a:t>
            </a:r>
          </a:p>
          <a:p>
            <a:pPr marL="685800" indent="-685800">
              <a:buFont typeface="Wingdings" panose="05000000000000000000" pitchFamily="2" charset="2"/>
              <a:buChar char="§"/>
            </a:pPr>
            <a:endParaRPr lang="en-US" dirty="0"/>
          </a:p>
          <a:p>
            <a:pPr marL="685800" indent="-685800">
              <a:buFont typeface="Wingdings" panose="05000000000000000000" pitchFamily="2" charset="2"/>
              <a:buChar char="§"/>
            </a:pPr>
            <a:r>
              <a:rPr lang="en-US" dirty="0"/>
              <a:t>The International Code Council (“ICC”) did not sufficiently verify RE126 was “appropriate” as required by CP#28-05</a:t>
            </a:r>
          </a:p>
          <a:p>
            <a:pPr marL="685800" indent="-685800">
              <a:buFont typeface="Wingdings" panose="05000000000000000000" pitchFamily="2" charset="2"/>
              <a:buChar char="§"/>
            </a:pPr>
            <a:endParaRPr lang="en-US" dirty="0"/>
          </a:p>
          <a:p>
            <a:pPr marL="685800" indent="-685800">
              <a:buFont typeface="Wingdings" panose="05000000000000000000" pitchFamily="2" charset="2"/>
              <a:buChar char="§"/>
            </a:pPr>
            <a:r>
              <a:rPr lang="en-US" dirty="0"/>
              <a:t>Procedurally, the ICC cannot adopt RE126 because doing so conflicts with its Bylaws and Articles of Incorporation</a:t>
            </a:r>
          </a:p>
        </p:txBody>
      </p:sp>
    </p:spTree>
    <p:extLst>
      <p:ext uri="{BB962C8B-B14F-4D97-AF65-F5344CB8AC3E}">
        <p14:creationId xmlns:p14="http://schemas.microsoft.com/office/powerpoint/2010/main" val="494491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465E9D5-C972-44CB-A566-F967EF500CA8}"/>
              </a:ext>
            </a:extLst>
          </p:cNvPr>
          <p:cNvSpPr>
            <a:spLocks noGrp="1"/>
          </p:cNvSpPr>
          <p:nvPr>
            <p:ph idx="1"/>
          </p:nvPr>
        </p:nvSpPr>
        <p:spPr/>
        <p:txBody>
          <a:bodyPr/>
          <a:lstStyle/>
          <a:p>
            <a:endParaRPr lang="en-US" sz="10400" dirty="0"/>
          </a:p>
          <a:p>
            <a:pPr algn="ctr"/>
            <a:r>
              <a:rPr lang="en-US" sz="8800" dirty="0"/>
              <a:t>Proponents did not establish that RE126 was “appropriate”</a:t>
            </a:r>
          </a:p>
        </p:txBody>
      </p:sp>
    </p:spTree>
    <p:extLst>
      <p:ext uri="{BB962C8B-B14F-4D97-AF65-F5344CB8AC3E}">
        <p14:creationId xmlns:p14="http://schemas.microsoft.com/office/powerpoint/2010/main" val="3687396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0534B4-C645-014B-A18C-FF1C212D56E9}"/>
              </a:ext>
            </a:extLst>
          </p:cNvPr>
          <p:cNvSpPr>
            <a:spLocks noGrp="1"/>
          </p:cNvSpPr>
          <p:nvPr>
            <p:ph type="title"/>
          </p:nvPr>
        </p:nvSpPr>
        <p:spPr/>
        <p:txBody>
          <a:bodyPr>
            <a:normAutofit/>
          </a:bodyPr>
          <a:lstStyle/>
          <a:p>
            <a:pPr algn="ctr"/>
            <a:r>
              <a:rPr lang="en-US" sz="6600" b="1" dirty="0">
                <a:latin typeface="+mn-lt"/>
              </a:rPr>
              <a:t>CP#28-05, Part 3.0</a:t>
            </a:r>
          </a:p>
        </p:txBody>
      </p:sp>
      <p:sp>
        <p:nvSpPr>
          <p:cNvPr id="5" name="Content Placeholder 2">
            <a:extLst>
              <a:ext uri="{FF2B5EF4-FFF2-40B4-BE49-F238E27FC236}">
                <a16:creationId xmlns:a16="http://schemas.microsoft.com/office/drawing/2014/main" id="{594D3209-D892-714D-B022-0396309625B0}"/>
              </a:ext>
            </a:extLst>
          </p:cNvPr>
          <p:cNvSpPr>
            <a:spLocks noGrp="1"/>
          </p:cNvSpPr>
          <p:nvPr>
            <p:ph idx="1"/>
          </p:nvPr>
        </p:nvSpPr>
        <p:spPr/>
        <p:txBody>
          <a:bodyPr>
            <a:normAutofit fontScale="92500" lnSpcReduction="10000"/>
          </a:bodyPr>
          <a:lstStyle/>
          <a:p>
            <a:r>
              <a:rPr lang="en-US" b="1" dirty="0"/>
              <a:t>Intent (3.1):  </a:t>
            </a:r>
          </a:p>
          <a:p>
            <a:pPr marL="2057400" lvl="1" indent="-685800">
              <a:buFont typeface="Wingdings" panose="05000000000000000000" pitchFamily="2" charset="2"/>
              <a:buChar char="§"/>
            </a:pPr>
            <a:r>
              <a:rPr lang="en-US" dirty="0"/>
              <a:t>“Any interested person, persons or group may submit a code change proposal which will be duly considered </a:t>
            </a:r>
            <a:r>
              <a:rPr lang="en-US" i="1" dirty="0"/>
              <a:t>when in conformance to these Rules of Procedure</a:t>
            </a:r>
            <a:r>
              <a:rPr lang="en-US" dirty="0"/>
              <a:t>”</a:t>
            </a:r>
          </a:p>
          <a:p>
            <a:pPr lvl="1" indent="0">
              <a:buNone/>
            </a:pPr>
            <a:endParaRPr lang="en-US" dirty="0"/>
          </a:p>
          <a:p>
            <a:r>
              <a:rPr lang="en-US" b="1" dirty="0"/>
              <a:t>Standard Content (3.6.2.1 and 3.6.2.2):</a:t>
            </a:r>
          </a:p>
          <a:p>
            <a:pPr marL="2057400" lvl="1" indent="-685800">
              <a:buFont typeface="Wingdings" panose="05000000000000000000" pitchFamily="2" charset="2"/>
              <a:buChar char="§"/>
            </a:pPr>
            <a:r>
              <a:rPr lang="en-US" dirty="0"/>
              <a:t>“A standard or portions of a standard intended to be enforced shall be written in mandatory language”</a:t>
            </a:r>
          </a:p>
          <a:p>
            <a:pPr marL="2057400" lvl="1" indent="-685800">
              <a:buFont typeface="Wingdings" panose="05000000000000000000" pitchFamily="2" charset="2"/>
              <a:buChar char="§"/>
            </a:pPr>
            <a:r>
              <a:rPr lang="en-US" dirty="0"/>
              <a:t>“The standard </a:t>
            </a:r>
            <a:r>
              <a:rPr lang="en-US" i="1" dirty="0"/>
              <a:t>shall be appropriate</a:t>
            </a:r>
            <a:r>
              <a:rPr lang="en-US" dirty="0"/>
              <a:t> for the subject covered”  </a:t>
            </a:r>
          </a:p>
          <a:p>
            <a:pPr marL="2057400" lvl="1" indent="-685800">
              <a:buFont typeface="Wingdings" panose="05000000000000000000" pitchFamily="2" charset="2"/>
              <a:buChar char="§"/>
            </a:pPr>
            <a:endParaRPr lang="en-US" dirty="0"/>
          </a:p>
          <a:p>
            <a:pPr marL="857250" indent="-857250">
              <a:buFont typeface="Wingdings" panose="05000000000000000000" pitchFamily="2" charset="2"/>
              <a:buChar char="Ø"/>
            </a:pPr>
            <a:r>
              <a:rPr lang="en-US" dirty="0"/>
              <a:t>For a standard “intended to be enforced” to be “appropriate” it must, at minimum, be </a:t>
            </a:r>
            <a:r>
              <a:rPr lang="en-US" b="1" i="1" dirty="0"/>
              <a:t>enforceable (i.e., </a:t>
            </a:r>
            <a:r>
              <a:rPr lang="en-US" b="1" i="1" u="sng" dirty="0"/>
              <a:t>lawful</a:t>
            </a:r>
            <a:r>
              <a:rPr lang="en-US" b="1" i="1" dirty="0"/>
              <a:t>)</a:t>
            </a:r>
            <a:endParaRPr lang="en-US" dirty="0"/>
          </a:p>
          <a:p>
            <a:endParaRPr lang="en-US" dirty="0"/>
          </a:p>
        </p:txBody>
      </p:sp>
      <p:pic>
        <p:nvPicPr>
          <p:cNvPr id="2050" name="DefaultOcx">
            <a:extLst>
              <a:ext uri="{FF2B5EF4-FFF2-40B4-BE49-F238E27FC236}">
                <a16:creationId xmlns:a16="http://schemas.microsoft.com/office/drawing/2014/main" id="{AB54D1A5-21EE-4F06-AD42-4A9B7E2FDEC9}"/>
              </a:ext>
            </a:extLst>
          </p:cNvPr>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HTMLHidden1">
            <a:extLst>
              <a:ext uri="{FF2B5EF4-FFF2-40B4-BE49-F238E27FC236}">
                <a16:creationId xmlns:a16="http://schemas.microsoft.com/office/drawing/2014/main" id="{82B8647F-78EE-4A0F-9A9D-DD16DB694E05}"/>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57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6504-2D9B-41A1-B0BA-7AE96BA888B7}"/>
              </a:ext>
            </a:extLst>
          </p:cNvPr>
          <p:cNvSpPr>
            <a:spLocks noGrp="1"/>
          </p:cNvSpPr>
          <p:nvPr>
            <p:ph type="title"/>
          </p:nvPr>
        </p:nvSpPr>
        <p:spPr>
          <a:xfrm>
            <a:off x="5156201" y="730251"/>
            <a:ext cx="15804662" cy="2651126"/>
          </a:xfrm>
        </p:spPr>
        <p:txBody>
          <a:bodyPr>
            <a:normAutofit/>
          </a:bodyPr>
          <a:lstStyle/>
          <a:p>
            <a:pPr algn="ctr"/>
            <a:r>
              <a:rPr lang="en-US" sz="6600" b="1" dirty="0">
                <a:latin typeface="+mn-lt"/>
              </a:rPr>
              <a:t>The First Procedural Failure</a:t>
            </a:r>
          </a:p>
        </p:txBody>
      </p:sp>
      <p:sp>
        <p:nvSpPr>
          <p:cNvPr id="3" name="Content Placeholder 2">
            <a:extLst>
              <a:ext uri="{FF2B5EF4-FFF2-40B4-BE49-F238E27FC236}">
                <a16:creationId xmlns:a16="http://schemas.microsoft.com/office/drawing/2014/main" id="{C6CE132D-3111-4895-8DA8-3871B27C3B05}"/>
              </a:ext>
            </a:extLst>
          </p:cNvPr>
          <p:cNvSpPr>
            <a:spLocks noGrp="1"/>
          </p:cNvSpPr>
          <p:nvPr>
            <p:ph idx="1"/>
          </p:nvPr>
        </p:nvSpPr>
        <p:spPr/>
        <p:txBody>
          <a:bodyPr>
            <a:normAutofit/>
          </a:bodyPr>
          <a:lstStyle/>
          <a:p>
            <a:pPr marL="914400" indent="-914400">
              <a:buFont typeface="Wingdings" panose="05000000000000000000" pitchFamily="2" charset="2"/>
              <a:buChar char="§"/>
            </a:pPr>
            <a:r>
              <a:rPr lang="en-US" dirty="0"/>
              <a:t>Proponent did not show that RE126 is lawful and not highly susceptible to legal challenges</a:t>
            </a:r>
          </a:p>
          <a:p>
            <a:pPr marL="914400" indent="-914400">
              <a:buFont typeface="Wingdings" panose="05000000000000000000" pitchFamily="2" charset="2"/>
              <a:buChar char="§"/>
            </a:pPr>
            <a:endParaRPr lang="en-US" dirty="0"/>
          </a:p>
          <a:p>
            <a:pPr marL="914400" indent="-914400">
              <a:buFont typeface="Wingdings" panose="05000000000000000000" pitchFamily="2" charset="2"/>
              <a:buChar char="§"/>
            </a:pPr>
            <a:r>
              <a:rPr lang="en-US" u="sng" dirty="0"/>
              <a:t>Incomplete, incorrect memorandum</a:t>
            </a:r>
            <a:endParaRPr lang="en-US" dirty="0"/>
          </a:p>
          <a:p>
            <a:pPr marL="2228850" lvl="1" indent="-857250">
              <a:buFont typeface="Wingdings" panose="05000000000000000000" pitchFamily="2" charset="2"/>
              <a:buChar char="§"/>
            </a:pPr>
            <a:r>
              <a:rPr lang="en-US" sz="5600" dirty="0"/>
              <a:t>Did not identify the right legal test</a:t>
            </a:r>
          </a:p>
          <a:p>
            <a:pPr marL="2228850" lvl="1" indent="-857250">
              <a:buFont typeface="Wingdings" panose="05000000000000000000" pitchFamily="2" charset="2"/>
              <a:buChar char="§"/>
            </a:pPr>
            <a:r>
              <a:rPr lang="en-US" sz="5600" dirty="0"/>
              <a:t>Ignored contrary court decisions</a:t>
            </a:r>
          </a:p>
          <a:p>
            <a:pPr marL="2228850" lvl="1" indent="-857250">
              <a:buFont typeface="Wingdings" panose="05000000000000000000" pitchFamily="2" charset="2"/>
              <a:buChar char="§"/>
            </a:pPr>
            <a:r>
              <a:rPr lang="en-US" sz="5600" dirty="0"/>
              <a:t>Discussed only 2 out of 7 legal requirements</a:t>
            </a:r>
          </a:p>
          <a:p>
            <a:pPr marL="2228850" lvl="1" indent="-857250">
              <a:buFont typeface="Wingdings" panose="05000000000000000000" pitchFamily="2" charset="2"/>
              <a:buChar char="§"/>
            </a:pPr>
            <a:r>
              <a:rPr lang="en-US" sz="5600" dirty="0"/>
              <a:t>Relied on an obsolete example</a:t>
            </a:r>
          </a:p>
          <a:p>
            <a:pPr marL="914400" indent="-914400">
              <a:buFont typeface="+mj-lt"/>
              <a:buAutoNum type="arabicPeriod"/>
            </a:pPr>
            <a:endParaRPr lang="en-US" sz="800" dirty="0"/>
          </a:p>
        </p:txBody>
      </p:sp>
    </p:spTree>
    <p:extLst>
      <p:ext uri="{BB962C8B-B14F-4D97-AF65-F5344CB8AC3E}">
        <p14:creationId xmlns:p14="http://schemas.microsoft.com/office/powerpoint/2010/main" val="64040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EPCA’s Threat to RE126</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a:xfrm>
            <a:off x="5156200" y="3438939"/>
            <a:ext cx="18087975" cy="9204399"/>
          </a:xfrm>
        </p:spPr>
        <p:txBody>
          <a:bodyPr>
            <a:normAutofit/>
          </a:bodyPr>
          <a:lstStyle/>
          <a:p>
            <a:pPr marL="685800" indent="-685800">
              <a:buFont typeface="Wingdings" panose="05000000000000000000" pitchFamily="2" charset="2"/>
              <a:buChar char="§"/>
            </a:pPr>
            <a:r>
              <a:rPr lang="en-US" sz="5400" b="1" dirty="0"/>
              <a:t>Energy Policy Conservation Act (“EPCA”)</a:t>
            </a:r>
          </a:p>
          <a:p>
            <a:pPr marL="2057400" lvl="1" indent="-685800">
              <a:buFont typeface="Wingdings" panose="05000000000000000000" pitchFamily="2" charset="2"/>
              <a:buChar char="§"/>
            </a:pPr>
            <a:r>
              <a:rPr lang="en-US" sz="5400" dirty="0"/>
              <a:t>EPCA preempts conflicting state or local energy efficiency standards </a:t>
            </a:r>
          </a:p>
          <a:p>
            <a:pPr marL="2057400" lvl="1" indent="-685800">
              <a:buFont typeface="Wingdings" panose="05000000000000000000" pitchFamily="2" charset="2"/>
              <a:buChar char="§"/>
            </a:pPr>
            <a:r>
              <a:rPr lang="en-US" sz="5400" i="1" dirty="0"/>
              <a:t>E.g.</a:t>
            </a:r>
            <a:r>
              <a:rPr lang="en-US" sz="5400" dirty="0"/>
              <a:t>, state or local adoption of RE126</a:t>
            </a:r>
          </a:p>
          <a:p>
            <a:endParaRPr lang="en-US" dirty="0"/>
          </a:p>
        </p:txBody>
      </p:sp>
    </p:spTree>
    <p:extLst>
      <p:ext uri="{BB962C8B-B14F-4D97-AF65-F5344CB8AC3E}">
        <p14:creationId xmlns:p14="http://schemas.microsoft.com/office/powerpoint/2010/main" val="121058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FA87-77CB-4C89-ADE3-C724D3A7D4E2}"/>
              </a:ext>
            </a:extLst>
          </p:cNvPr>
          <p:cNvSpPr>
            <a:spLocks noGrp="1"/>
          </p:cNvSpPr>
          <p:nvPr>
            <p:ph type="title"/>
          </p:nvPr>
        </p:nvSpPr>
        <p:spPr/>
        <p:txBody>
          <a:bodyPr>
            <a:normAutofit/>
          </a:bodyPr>
          <a:lstStyle/>
          <a:p>
            <a:pPr algn="ctr"/>
            <a:r>
              <a:rPr lang="en-US" sz="6600" b="1" dirty="0">
                <a:latin typeface="+mn-lt"/>
              </a:rPr>
              <a:t>Two-Step Preemption Test</a:t>
            </a:r>
          </a:p>
        </p:txBody>
      </p:sp>
      <p:sp>
        <p:nvSpPr>
          <p:cNvPr id="3" name="Content Placeholder 2">
            <a:extLst>
              <a:ext uri="{FF2B5EF4-FFF2-40B4-BE49-F238E27FC236}">
                <a16:creationId xmlns:a16="http://schemas.microsoft.com/office/drawing/2014/main" id="{3704F6E1-0976-4A0D-BD71-638FBD33DE8B}"/>
              </a:ext>
            </a:extLst>
          </p:cNvPr>
          <p:cNvSpPr>
            <a:spLocks noGrp="1"/>
          </p:cNvSpPr>
          <p:nvPr>
            <p:ph idx="1"/>
          </p:nvPr>
        </p:nvSpPr>
        <p:spPr>
          <a:xfrm>
            <a:off x="5156200" y="3438939"/>
            <a:ext cx="18087975" cy="9204399"/>
          </a:xfrm>
        </p:spPr>
        <p:txBody>
          <a:bodyPr>
            <a:normAutofit/>
          </a:bodyPr>
          <a:lstStyle/>
          <a:p>
            <a:pPr marL="2114550" lvl="1" indent="-742950">
              <a:buFont typeface="+mj-lt"/>
              <a:buAutoNum type="arabicPeriod"/>
            </a:pPr>
            <a:r>
              <a:rPr lang="en-US" sz="5400" b="1" dirty="0"/>
              <a:t>Does any energy efficiency standard in RE126 trigger the general preemption provision?</a:t>
            </a:r>
          </a:p>
          <a:p>
            <a:pPr marL="2857500" lvl="2" indent="-571500">
              <a:buFont typeface="Wingdings" panose="05000000000000000000" pitchFamily="2" charset="2"/>
              <a:buChar char="§"/>
            </a:pPr>
            <a:r>
              <a:rPr lang="en-US" sz="5400" dirty="0"/>
              <a:t>Does it “concern the energy efficiency … of [a] covered product” and exceed a federal standard? </a:t>
            </a:r>
          </a:p>
          <a:p>
            <a:pPr lvl="2" indent="0">
              <a:buNone/>
            </a:pPr>
            <a:endParaRPr lang="en-US" sz="5400" dirty="0"/>
          </a:p>
          <a:p>
            <a:pPr marL="2286000" lvl="1" indent="-914400">
              <a:buFont typeface="+mj-lt"/>
              <a:buAutoNum type="arabicPeriod"/>
            </a:pPr>
            <a:r>
              <a:rPr lang="en-US" sz="5400" b="1" dirty="0"/>
              <a:t>Is there an exemption? (Mandatory 7-factor test)</a:t>
            </a:r>
            <a:endParaRPr lang="en-US" sz="4600" b="1" dirty="0"/>
          </a:p>
          <a:p>
            <a:endParaRPr lang="en-US" dirty="0"/>
          </a:p>
        </p:txBody>
      </p:sp>
    </p:spTree>
    <p:extLst>
      <p:ext uri="{BB962C8B-B14F-4D97-AF65-F5344CB8AC3E}">
        <p14:creationId xmlns:p14="http://schemas.microsoft.com/office/powerpoint/2010/main" val="3381229508"/>
      </p:ext>
    </p:extLst>
  </p:cSld>
  <p:clrMapOvr>
    <a:masterClrMapping/>
  </p:clrMapOvr>
</p:sld>
</file>

<file path=ppt/theme/theme1.xml><?xml version="1.0" encoding="utf-8"?>
<a:theme xmlns:a="http://schemas.openxmlformats.org/drawingml/2006/main" name="Office Theme">
  <a:themeElements>
    <a:clrScheme name="Custom 1">
      <a:dk1>
        <a:srgbClr val="0B5940"/>
      </a:dk1>
      <a:lt1>
        <a:srgbClr val="FFFFFF"/>
      </a:lt1>
      <a:dk2>
        <a:srgbClr val="242C41"/>
      </a:dk2>
      <a:lt2>
        <a:srgbClr val="EBF1F3"/>
      </a:lt2>
      <a:accent1>
        <a:srgbClr val="D0D5CB"/>
      </a:accent1>
      <a:accent2>
        <a:srgbClr val="0A8EF3"/>
      </a:accent2>
      <a:accent3>
        <a:srgbClr val="04A9A5"/>
      </a:accent3>
      <a:accent4>
        <a:srgbClr val="FFA201"/>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CF6A2A83D0EA42AA4E06B0C085511E" ma:contentTypeVersion="689" ma:contentTypeDescription="Create a new document." ma:contentTypeScope="" ma:versionID="bbe0fa2de4dff19775274ff7b29706c1">
  <xsd:schema xmlns:xsd="http://www.w3.org/2001/XMLSchema" xmlns:xs="http://www.w3.org/2001/XMLSchema" xmlns:p="http://schemas.microsoft.com/office/2006/metadata/properties" xmlns:ns2="2280dd3a-6da6-4bfb-88f9-e12ecc249002" xmlns:ns3="9269ceac-5c65-4307-8ae2-4607a049bc12" targetNamespace="http://schemas.microsoft.com/office/2006/metadata/properties" ma:root="true" ma:fieldsID="06eb05c28fffd32b7f81bff36e86a753" ns2:_="" ns3:_="">
    <xsd:import namespace="2280dd3a-6da6-4bfb-88f9-e12ecc249002"/>
    <xsd:import namespace="9269ceac-5c65-4307-8ae2-4607a049bc1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OCR" minOccurs="0"/>
                <xsd:element ref="ns2:SharedWithUsers" minOccurs="0"/>
                <xsd:element ref="ns2:SharedWithDetail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80dd3a-6da6-4bfb-88f9-e12ecc24900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69ceac-5c65-4307-8ae2-4607a049bc1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2280dd3a-6da6-4bfb-88f9-e12ecc249002" xsi:nil="true"/>
    <_dlc_DocIdUrl xmlns="2280dd3a-6da6-4bfb-88f9-e12ecc249002">
      <Url xsi:nil="true"/>
      <Description xsi:nil="true"/>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8839E6-9760-4EC4-9A9B-C1AE5A5585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80dd3a-6da6-4bfb-88f9-e12ecc249002"/>
    <ds:schemaRef ds:uri="9269ceac-5c65-4307-8ae2-4607a049bc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CA364F-B4AE-4312-9FF9-466B2870F29F}">
  <ds:schemaRefs>
    <ds:schemaRef ds:uri="http://schemas.microsoft.com/sharepoint/events"/>
  </ds:schemaRefs>
</ds:datastoreItem>
</file>

<file path=customXml/itemProps3.xml><?xml version="1.0" encoding="utf-8"?>
<ds:datastoreItem xmlns:ds="http://schemas.openxmlformats.org/officeDocument/2006/customXml" ds:itemID="{281E7077-D701-4320-B7F7-8BF108E311D3}">
  <ds:schemaRefs>
    <ds:schemaRef ds:uri="http://purl.org/dc/dcmitype/"/>
    <ds:schemaRef ds:uri="http://purl.org/dc/elements/1.1/"/>
    <ds:schemaRef ds:uri="9269ceac-5c65-4307-8ae2-4607a049bc12"/>
    <ds:schemaRef ds:uri="http://purl.org/dc/terms/"/>
    <ds:schemaRef ds:uri="2280dd3a-6da6-4bfb-88f9-e12ecc249002"/>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A6E3960F-D87E-4E37-A822-90B429A931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3191</TotalTime>
  <Words>970</Words>
  <Application>Microsoft Office PowerPoint</Application>
  <PresentationFormat>Custom</PresentationFormat>
  <Paragraphs>130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National Association of Home Builders In Support of Appeal of RE126 (Preemption)</vt:lpstr>
      <vt:lpstr>Presentation Overview</vt:lpstr>
      <vt:lpstr>Board of Appeals Review</vt:lpstr>
      <vt:lpstr>Summary of Issues</vt:lpstr>
      <vt:lpstr>PowerPoint Presentation</vt:lpstr>
      <vt:lpstr>CP#28-05, Part 3.0</vt:lpstr>
      <vt:lpstr>The First Procedural Failure</vt:lpstr>
      <vt:lpstr>EPCA’s Threat to RE126</vt:lpstr>
      <vt:lpstr>Two-Step Preemption Test</vt:lpstr>
      <vt:lpstr>RE126 Fails Both Standards</vt:lpstr>
      <vt:lpstr>RE126 Fails Both Standards</vt:lpstr>
      <vt:lpstr>Proponent’s Memorandum is Flawed</vt:lpstr>
      <vt:lpstr>Proponent’s Memorandum is Flawed</vt:lpstr>
      <vt:lpstr>Proponent’s Memorandum is Flawed</vt:lpstr>
      <vt:lpstr>PowerPoint Presentation</vt:lpstr>
      <vt:lpstr>Remember CP#28-05, Part 3.0</vt:lpstr>
      <vt:lpstr>The Second Procedural Failure</vt:lpstr>
      <vt:lpstr>PowerPoint Presentation</vt:lpstr>
      <vt:lpstr>ICC’s Sole Purpose</vt:lpstr>
      <vt:lpstr>Increases Burdens on Governments</vt:lpstr>
      <vt:lpstr>Exposes ICC to Legal Risk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Carmel Gieson</dc:creator>
  <cp:lastModifiedBy>S. Craig Drumheller</cp:lastModifiedBy>
  <cp:revision>71</cp:revision>
  <dcterms:created xsi:type="dcterms:W3CDTF">2020-08-05T15:22:46Z</dcterms:created>
  <dcterms:modified xsi:type="dcterms:W3CDTF">2020-08-27T00:41:27Z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1215a8e8-73ce-4ae4-bf77-8fd9cf61a68c</vt:lpwstr>
  </property>
  <property fmtid="{D5CDD505-2E9C-101B-9397-08002B2CF9AE}" pid="3" name="ContentTypeId">
    <vt:lpwstr>0x010100E3CF6A2A83D0EA42AA4E06B0C085511E</vt:lpwstr>
  </property>
</Properties>
</file>