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71" r:id="rId5"/>
    <p:sldId id="272" r:id="rId6"/>
    <p:sldId id="273" r:id="rId7"/>
    <p:sldId id="276" r:id="rId8"/>
    <p:sldId id="277" r:id="rId9"/>
  </p:sldIdLst>
  <p:sldSz cx="24387175"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5D5D3F-211A-4578-9A9B-E1A2B33F80F1}" v="25" dt="2020-08-19T00:28:53.1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p:restoredTop sz="94674"/>
  </p:normalViewPr>
  <p:slideViewPr>
    <p:cSldViewPr snapToGrid="0" snapToObjects="1">
      <p:cViewPr varScale="1">
        <p:scale>
          <a:sx n="32" d="100"/>
          <a:sy n="32" d="100"/>
        </p:scale>
        <p:origin x="87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and, Bryan" userId="e8f1c8a4-81f4-43d5-a055-9ef316a02aa6" providerId="ADAL" clId="{045D5D3F-211A-4578-9A9B-E1A2B33F80F1}"/>
    <pc:docChg chg="custSel delSld modSld">
      <pc:chgData name="Holland, Bryan" userId="e8f1c8a4-81f4-43d5-a055-9ef316a02aa6" providerId="ADAL" clId="{045D5D3F-211A-4578-9A9B-E1A2B33F80F1}" dt="2020-08-19T00:35:09.881" v="417" actId="20577"/>
      <pc:docMkLst>
        <pc:docMk/>
      </pc:docMkLst>
      <pc:sldChg chg="modSp">
        <pc:chgData name="Holland, Bryan" userId="e8f1c8a4-81f4-43d5-a055-9ef316a02aa6" providerId="ADAL" clId="{045D5D3F-211A-4578-9A9B-E1A2B33F80F1}" dt="2020-08-19T00:09:57.290" v="123" actId="403"/>
        <pc:sldMkLst>
          <pc:docMk/>
          <pc:sldMk cId="361080646" sldId="271"/>
        </pc:sldMkLst>
        <pc:spChg chg="mod">
          <ac:chgData name="Holland, Bryan" userId="e8f1c8a4-81f4-43d5-a055-9ef316a02aa6" providerId="ADAL" clId="{045D5D3F-211A-4578-9A9B-E1A2B33F80F1}" dt="2020-08-19T00:09:21.494" v="56" actId="404"/>
          <ac:spMkLst>
            <pc:docMk/>
            <pc:sldMk cId="361080646" sldId="271"/>
            <ac:spMk id="4" creationId="{EF3D0F37-12DA-1F4E-8455-D12E7CDC9CF0}"/>
          </ac:spMkLst>
        </pc:spChg>
        <pc:spChg chg="mod">
          <ac:chgData name="Holland, Bryan" userId="e8f1c8a4-81f4-43d5-a055-9ef316a02aa6" providerId="ADAL" clId="{045D5D3F-211A-4578-9A9B-E1A2B33F80F1}" dt="2020-08-19T00:09:57.290" v="123" actId="403"/>
          <ac:spMkLst>
            <pc:docMk/>
            <pc:sldMk cId="361080646" sldId="271"/>
            <ac:spMk id="5" creationId="{5BFE36D7-FEF3-2440-A6C6-F69FCA62C6E1}"/>
          </ac:spMkLst>
        </pc:spChg>
        <pc:spChg chg="mod">
          <ac:chgData name="Holland, Bryan" userId="e8f1c8a4-81f4-43d5-a055-9ef316a02aa6" providerId="ADAL" clId="{045D5D3F-211A-4578-9A9B-E1A2B33F80F1}" dt="2020-08-19T00:08:17.562" v="19" actId="20577"/>
          <ac:spMkLst>
            <pc:docMk/>
            <pc:sldMk cId="361080646" sldId="271"/>
            <ac:spMk id="6" creationId="{87AA3FDA-EC78-0E45-A40C-B0DC0C5CB17B}"/>
          </ac:spMkLst>
        </pc:spChg>
      </pc:sldChg>
      <pc:sldChg chg="addSp delSp modSp">
        <pc:chgData name="Holland, Bryan" userId="e8f1c8a4-81f4-43d5-a055-9ef316a02aa6" providerId="ADAL" clId="{045D5D3F-211A-4578-9A9B-E1A2B33F80F1}" dt="2020-08-19T00:33:44.037" v="385" actId="120"/>
        <pc:sldMkLst>
          <pc:docMk/>
          <pc:sldMk cId="3371357374" sldId="272"/>
        </pc:sldMkLst>
        <pc:spChg chg="del">
          <ac:chgData name="Holland, Bryan" userId="e8f1c8a4-81f4-43d5-a055-9ef316a02aa6" providerId="ADAL" clId="{045D5D3F-211A-4578-9A9B-E1A2B33F80F1}" dt="2020-08-19T00:14:08.247" v="189" actId="478"/>
          <ac:spMkLst>
            <pc:docMk/>
            <pc:sldMk cId="3371357374" sldId="272"/>
            <ac:spMk id="4" creationId="{EE0534B4-C645-014B-A18C-FF1C212D56E9}"/>
          </ac:spMkLst>
        </pc:spChg>
        <pc:spChg chg="mod">
          <ac:chgData name="Holland, Bryan" userId="e8f1c8a4-81f4-43d5-a055-9ef316a02aa6" providerId="ADAL" clId="{045D5D3F-211A-4578-9A9B-E1A2B33F80F1}" dt="2020-08-19T00:33:44.037" v="385" actId="120"/>
          <ac:spMkLst>
            <pc:docMk/>
            <pc:sldMk cId="3371357374" sldId="272"/>
            <ac:spMk id="5" creationId="{594D3209-D892-714D-B022-0396309625B0}"/>
          </ac:spMkLst>
        </pc:spChg>
        <pc:picChg chg="add mod">
          <ac:chgData name="Holland, Bryan" userId="e8f1c8a4-81f4-43d5-a055-9ef316a02aa6" providerId="ADAL" clId="{045D5D3F-211A-4578-9A9B-E1A2B33F80F1}" dt="2020-08-19T00:17:06.926" v="229" actId="1076"/>
          <ac:picMkLst>
            <pc:docMk/>
            <pc:sldMk cId="3371357374" sldId="272"/>
            <ac:picMk id="3" creationId="{6D6E4B22-1D0A-4439-BB37-3A94A5E8DC03}"/>
          </ac:picMkLst>
        </pc:picChg>
      </pc:sldChg>
      <pc:sldChg chg="addSp delSp modSp">
        <pc:chgData name="Holland, Bryan" userId="e8f1c8a4-81f4-43d5-a055-9ef316a02aa6" providerId="ADAL" clId="{045D5D3F-211A-4578-9A9B-E1A2B33F80F1}" dt="2020-08-19T00:35:09.881" v="417" actId="20577"/>
        <pc:sldMkLst>
          <pc:docMk/>
          <pc:sldMk cId="93313041" sldId="273"/>
        </pc:sldMkLst>
        <pc:spChg chg="add del">
          <ac:chgData name="Holland, Bryan" userId="e8f1c8a4-81f4-43d5-a055-9ef316a02aa6" providerId="ADAL" clId="{045D5D3F-211A-4578-9A9B-E1A2B33F80F1}" dt="2020-08-19T00:19:32.485" v="239" actId="478"/>
          <ac:spMkLst>
            <pc:docMk/>
            <pc:sldMk cId="93313041" sldId="273"/>
            <ac:spMk id="2" creationId="{9E075B9E-9FB3-4A7F-9B55-1B732D3C2BEF}"/>
          </ac:spMkLst>
        </pc:spChg>
        <pc:spChg chg="add del mod">
          <ac:chgData name="Holland, Bryan" userId="e8f1c8a4-81f4-43d5-a055-9ef316a02aa6" providerId="ADAL" clId="{045D5D3F-211A-4578-9A9B-E1A2B33F80F1}" dt="2020-08-19T00:19:55.501" v="243" actId="478"/>
          <ac:spMkLst>
            <pc:docMk/>
            <pc:sldMk cId="93313041" sldId="273"/>
            <ac:spMk id="3" creationId="{C339AD78-3FFE-4F96-A8C2-9A356E1FC1CC}"/>
          </ac:spMkLst>
        </pc:spChg>
        <pc:spChg chg="del mod">
          <ac:chgData name="Holland, Bryan" userId="e8f1c8a4-81f4-43d5-a055-9ef316a02aa6" providerId="ADAL" clId="{045D5D3F-211A-4578-9A9B-E1A2B33F80F1}" dt="2020-08-19T00:19:46.160" v="240"/>
          <ac:spMkLst>
            <pc:docMk/>
            <pc:sldMk cId="93313041" sldId="273"/>
            <ac:spMk id="4" creationId="{DE169EF0-A454-1743-B632-F99861AA15E2}"/>
          </ac:spMkLst>
        </pc:spChg>
        <pc:spChg chg="add mod">
          <ac:chgData name="Holland, Bryan" userId="e8f1c8a4-81f4-43d5-a055-9ef316a02aa6" providerId="ADAL" clId="{045D5D3F-211A-4578-9A9B-E1A2B33F80F1}" dt="2020-08-19T00:35:09.881" v="417" actId="20577"/>
          <ac:spMkLst>
            <pc:docMk/>
            <pc:sldMk cId="93313041" sldId="273"/>
            <ac:spMk id="5" creationId="{38D70813-D9BC-4495-B454-3660C9EC5859}"/>
          </ac:spMkLst>
        </pc:spChg>
      </pc:sldChg>
      <pc:sldChg chg="del">
        <pc:chgData name="Holland, Bryan" userId="e8f1c8a4-81f4-43d5-a055-9ef316a02aa6" providerId="ADAL" clId="{045D5D3F-211A-4578-9A9B-E1A2B33F80F1}" dt="2020-08-19T00:26:58.504" v="365" actId="2696"/>
        <pc:sldMkLst>
          <pc:docMk/>
          <pc:sldMk cId="454324573" sldId="274"/>
        </pc:sldMkLst>
      </pc:sldChg>
      <pc:sldChg chg="del">
        <pc:chgData name="Holland, Bryan" userId="e8f1c8a4-81f4-43d5-a055-9ef316a02aa6" providerId="ADAL" clId="{045D5D3F-211A-4578-9A9B-E1A2B33F80F1}" dt="2020-08-19T00:26:54.483" v="364" actId="2696"/>
        <pc:sldMkLst>
          <pc:docMk/>
          <pc:sldMk cId="3686456496" sldId="275"/>
        </pc:sldMkLst>
      </pc:sldChg>
      <pc:sldChg chg="modSp">
        <pc:chgData name="Holland, Bryan" userId="e8f1c8a4-81f4-43d5-a055-9ef316a02aa6" providerId="ADAL" clId="{045D5D3F-211A-4578-9A9B-E1A2B33F80F1}" dt="2020-08-19T00:26:44.465" v="363" actId="20577"/>
        <pc:sldMkLst>
          <pc:docMk/>
          <pc:sldMk cId="2356952736" sldId="276"/>
        </pc:sldMkLst>
        <pc:spChg chg="mod">
          <ac:chgData name="Holland, Bryan" userId="e8f1c8a4-81f4-43d5-a055-9ef316a02aa6" providerId="ADAL" clId="{045D5D3F-211A-4578-9A9B-E1A2B33F80F1}" dt="2020-08-19T00:26:44.465" v="363" actId="20577"/>
          <ac:spMkLst>
            <pc:docMk/>
            <pc:sldMk cId="2356952736" sldId="276"/>
            <ac:spMk id="5" creationId="{38D70813-D9BC-4495-B454-3660C9EC5859}"/>
          </ac:spMkLst>
        </pc:spChg>
      </pc:sldChg>
      <pc:sldChg chg="addSp modSp">
        <pc:chgData name="Holland, Bryan" userId="e8f1c8a4-81f4-43d5-a055-9ef316a02aa6" providerId="ADAL" clId="{045D5D3F-211A-4578-9A9B-E1A2B33F80F1}" dt="2020-08-19T00:30:16.838" v="383" actId="20577"/>
        <pc:sldMkLst>
          <pc:docMk/>
          <pc:sldMk cId="776379737" sldId="277"/>
        </pc:sldMkLst>
        <pc:spChg chg="mod">
          <ac:chgData name="Holland, Bryan" userId="e8f1c8a4-81f4-43d5-a055-9ef316a02aa6" providerId="ADAL" clId="{045D5D3F-211A-4578-9A9B-E1A2B33F80F1}" dt="2020-08-19T00:30:16.838" v="383" actId="20577"/>
          <ac:spMkLst>
            <pc:docMk/>
            <pc:sldMk cId="776379737" sldId="277"/>
            <ac:spMk id="5" creationId="{38D70813-D9BC-4495-B454-3660C9EC5859}"/>
          </ac:spMkLst>
        </pc:spChg>
        <pc:picChg chg="add mod">
          <ac:chgData name="Holland, Bryan" userId="e8f1c8a4-81f4-43d5-a055-9ef316a02aa6" providerId="ADAL" clId="{045D5D3F-211A-4578-9A9B-E1A2B33F80F1}" dt="2020-08-19T00:28:53.170" v="382" actId="1076"/>
          <ac:picMkLst>
            <pc:docMk/>
            <pc:sldMk cId="776379737" sldId="277"/>
            <ac:picMk id="3" creationId="{7A1ABE80-8248-463C-83E9-EC87E74504D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BA63C6-05AC-784F-BAEE-45CD7446A2A8}" type="datetimeFigureOut">
              <a:rPr lang="en-US" smtClean="0"/>
              <a:t>8/18/2020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2498FE-3035-1A4E-8CD3-C7F75B1119F9}" type="slidenum">
              <a:rPr lang="en-US" smtClean="0"/>
              <a:t>‹#›</a:t>
            </a:fld>
            <a:endParaRPr lang="en-US" dirty="0"/>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dirty="0"/>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dirty="0"/>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8/18/2020</a:t>
            </a:fld>
            <a:endParaRPr lang="en-US" dirty="0"/>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dirty="0"/>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sz="8800" dirty="0"/>
              <a:t>NEMA Supports the Certified Results of the Group B Code Development Process</a:t>
            </a:r>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p:txBody>
          <a:bodyPr>
            <a:normAutofit/>
          </a:bodyPr>
          <a:lstStyle/>
          <a:p>
            <a:r>
              <a:rPr lang="en-US" sz="5400" dirty="0"/>
              <a:t>Scope and Intent Appeal Hearing on RE147 and CE217, Part I &amp; II</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SEPTEMBER 3, 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a:xfrm>
            <a:off x="4732637" y="4328160"/>
            <a:ext cx="19438003" cy="8931910"/>
          </a:xfrm>
        </p:spPr>
        <p:txBody>
          <a:bodyPr>
            <a:normAutofit lnSpcReduction="10000"/>
          </a:bodyPr>
          <a:lstStyle/>
          <a:p>
            <a:r>
              <a:rPr lang="en-US" sz="4000" dirty="0"/>
              <a:t>Strength in numbers fused with sector expertise is the hallmark of the National Electrical Manufacturers Association (NEMA). We are nearly </a:t>
            </a:r>
            <a:r>
              <a:rPr lang="en-US" sz="4000" b="1" dirty="0"/>
              <a:t>325</a:t>
            </a:r>
            <a:r>
              <a:rPr lang="en-US" sz="4000" dirty="0"/>
              <a:t> Member companies representing a wide range of electrical equipment and medical imaging manufacturers that make safe, reliable, and efficient products and systems serving seven major markets:</a:t>
            </a:r>
          </a:p>
          <a:p>
            <a:r>
              <a:rPr lang="en-US" sz="4000" dirty="0"/>
              <a:t>	• Building Infrastructure • Building Systems • Lighting Systems </a:t>
            </a:r>
          </a:p>
          <a:p>
            <a:r>
              <a:rPr lang="en-US" sz="4000" dirty="0"/>
              <a:t>	• Industrial Products &amp; Systems • Transportation Systems </a:t>
            </a:r>
          </a:p>
          <a:p>
            <a:r>
              <a:rPr lang="en-US" sz="4000" dirty="0"/>
              <a:t>	• Utility Products &amp; Systems • Medical Imaging </a:t>
            </a:r>
          </a:p>
          <a:p>
            <a:r>
              <a:rPr lang="en-US" sz="4000" dirty="0"/>
              <a:t>Our combined industries account for </a:t>
            </a:r>
            <a:r>
              <a:rPr lang="en-US" sz="4000" b="1" dirty="0"/>
              <a:t>370,000</a:t>
            </a:r>
            <a:r>
              <a:rPr lang="en-US" sz="4000" dirty="0"/>
              <a:t> American jobs in more than </a:t>
            </a:r>
            <a:r>
              <a:rPr lang="en-US" sz="4000" b="1" dirty="0"/>
              <a:t>6,100</a:t>
            </a:r>
            <a:r>
              <a:rPr lang="en-US" sz="4000" dirty="0"/>
              <a:t> facilities covering every state. These industries produce </a:t>
            </a:r>
            <a:r>
              <a:rPr lang="en-US" sz="4000" b="1" dirty="0"/>
              <a:t>$124 </a:t>
            </a:r>
            <a:r>
              <a:rPr lang="en-US" sz="4000" dirty="0"/>
              <a:t>billion in shipments and </a:t>
            </a:r>
            <a:r>
              <a:rPr lang="en-US" sz="4000" b="1" dirty="0"/>
              <a:t>$42 </a:t>
            </a:r>
            <a:r>
              <a:rPr lang="en-US" sz="4000" dirty="0"/>
              <a:t>billion in exports of electrical equipment and medical imaging technologies per year.</a:t>
            </a:r>
          </a:p>
          <a:p>
            <a:r>
              <a:rPr lang="en-US" sz="4000" dirty="0"/>
              <a:t>NEMA publishes more than </a:t>
            </a:r>
            <a:r>
              <a:rPr lang="en-US" sz="4000" b="1" dirty="0"/>
              <a:t>700</a:t>
            </a:r>
            <a:r>
              <a:rPr lang="en-US" sz="4000" dirty="0"/>
              <a:t> electrical and medical imaging Standards and technical papers that cover millions of Member products. We believes that Standards play a vital part in the design, production, and distribution of products destined for both national and international commerce.</a:t>
            </a:r>
          </a:p>
        </p:txBody>
      </p:sp>
      <p:pic>
        <p:nvPicPr>
          <p:cNvPr id="3" name="Picture 2" descr="A close up of a logo&#10;&#10;Description automatically generated">
            <a:extLst>
              <a:ext uri="{FF2B5EF4-FFF2-40B4-BE49-F238E27FC236}">
                <a16:creationId xmlns:a16="http://schemas.microsoft.com/office/drawing/2014/main" id="{6D6E4B22-1D0A-4439-BB37-3A94A5E8DC03}"/>
              </a:ext>
            </a:extLst>
          </p:cNvPr>
          <p:cNvPicPr>
            <a:picLocks noChangeAspect="1"/>
          </p:cNvPicPr>
          <p:nvPr/>
        </p:nvPicPr>
        <p:blipFill>
          <a:blip r:embed="rId2"/>
          <a:stretch>
            <a:fillRect/>
          </a:stretch>
        </p:blipFill>
        <p:spPr>
          <a:xfrm>
            <a:off x="7392477" y="455930"/>
            <a:ext cx="12262061" cy="3872230"/>
          </a:xfrm>
          <a:prstGeom prst="rect">
            <a:avLst/>
          </a:prstGeom>
        </p:spPr>
      </p:pic>
    </p:spTree>
    <p:extLst>
      <p:ext uri="{BB962C8B-B14F-4D97-AF65-F5344CB8AC3E}">
        <p14:creationId xmlns:p14="http://schemas.microsoft.com/office/powerpoint/2010/main" val="337135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D70813-D9BC-4495-B454-3660C9EC5859}"/>
              </a:ext>
            </a:extLst>
          </p:cNvPr>
          <p:cNvSpPr>
            <a:spLocks noGrp="1"/>
          </p:cNvSpPr>
          <p:nvPr>
            <p:ph idx="1"/>
          </p:nvPr>
        </p:nvSpPr>
        <p:spPr>
          <a:xfrm>
            <a:off x="4668520" y="2063694"/>
            <a:ext cx="19441160" cy="9975905"/>
          </a:xfrm>
        </p:spPr>
        <p:txBody>
          <a:bodyPr>
            <a:normAutofit/>
          </a:bodyPr>
          <a:lstStyle/>
          <a:p>
            <a:r>
              <a:rPr lang="en-US" sz="7200" dirty="0"/>
              <a:t>NEMA fully supports the certified results of </a:t>
            </a:r>
            <a:r>
              <a:rPr lang="en-US" sz="7200"/>
              <a:t>the ICC Group </a:t>
            </a:r>
            <a:r>
              <a:rPr lang="en-US" sz="7200" dirty="0"/>
              <a:t>B code development process. </a:t>
            </a:r>
          </a:p>
          <a:p>
            <a:endParaRPr lang="en-US" sz="7200" dirty="0"/>
          </a:p>
          <a:p>
            <a:r>
              <a:rPr lang="en-US" sz="7200" dirty="0"/>
              <a:t>We further believe the code changes made by RE147 and CE217, Part I and Part II are within the scope and intent of the IECC as they both improve the </a:t>
            </a:r>
            <a:r>
              <a:rPr lang="en-US" sz="7200" u="sng" dirty="0"/>
              <a:t>effective use </a:t>
            </a:r>
            <a:r>
              <a:rPr lang="en-US" sz="7200" dirty="0"/>
              <a:t>and </a:t>
            </a:r>
            <a:r>
              <a:rPr lang="en-US" sz="7200" u="sng" dirty="0"/>
              <a:t>conservation</a:t>
            </a:r>
            <a:r>
              <a:rPr lang="en-US" sz="7200" dirty="0"/>
              <a:t> of energy over the useful life of a building as clearly stated as the intent of the code in C101.3 and R101.3 of the IECC. </a:t>
            </a:r>
          </a:p>
        </p:txBody>
      </p:sp>
    </p:spTree>
    <p:extLst>
      <p:ext uri="{BB962C8B-B14F-4D97-AF65-F5344CB8AC3E}">
        <p14:creationId xmlns:p14="http://schemas.microsoft.com/office/powerpoint/2010/main" val="9331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D70813-D9BC-4495-B454-3660C9EC5859}"/>
              </a:ext>
            </a:extLst>
          </p:cNvPr>
          <p:cNvSpPr>
            <a:spLocks noGrp="1"/>
          </p:cNvSpPr>
          <p:nvPr>
            <p:ph idx="1"/>
          </p:nvPr>
        </p:nvSpPr>
        <p:spPr>
          <a:xfrm>
            <a:off x="4668520" y="753055"/>
            <a:ext cx="19441160" cy="12209890"/>
          </a:xfrm>
        </p:spPr>
        <p:txBody>
          <a:bodyPr>
            <a:normAutofit fontScale="92500" lnSpcReduction="10000"/>
          </a:bodyPr>
          <a:lstStyle/>
          <a:p>
            <a:r>
              <a:rPr lang="en-US" sz="6000" dirty="0"/>
              <a:t>The arguments made in the appeals documents were already provided in public comment and during speaker testimony at both Group B hearings. As such, both the technical merits of the proposals along with their applicability and appropriateness within the code have already been thoroughly vetted by all voting parties.</a:t>
            </a:r>
          </a:p>
          <a:p>
            <a:endParaRPr lang="en-US" sz="6000" dirty="0"/>
          </a:p>
          <a:p>
            <a:r>
              <a:rPr lang="en-US" sz="6000" dirty="0"/>
              <a:t>To invalidate the affirmative votes of the committee members, public comment hearings, online governmental consensus vote, validation committee and subsequent audit results would be inappropriate and would serve to undermine the integrity of ICC and the I-Codes development process. </a:t>
            </a:r>
          </a:p>
          <a:p>
            <a:endParaRPr lang="en-US" sz="6000" dirty="0"/>
          </a:p>
          <a:p>
            <a:r>
              <a:rPr lang="en-US" sz="6000" dirty="0"/>
              <a:t>Therefore, NEMA strongly urges the Appeals Board to reject these appeals and reaffirm the duly certified results as published in the 2019 Group B Cycle Report on the Code Development Process.</a:t>
            </a:r>
          </a:p>
        </p:txBody>
      </p:sp>
    </p:spTree>
    <p:extLst>
      <p:ext uri="{BB962C8B-B14F-4D97-AF65-F5344CB8AC3E}">
        <p14:creationId xmlns:p14="http://schemas.microsoft.com/office/powerpoint/2010/main" val="2356952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D70813-D9BC-4495-B454-3660C9EC5859}"/>
              </a:ext>
            </a:extLst>
          </p:cNvPr>
          <p:cNvSpPr>
            <a:spLocks noGrp="1"/>
          </p:cNvSpPr>
          <p:nvPr>
            <p:ph idx="1"/>
          </p:nvPr>
        </p:nvSpPr>
        <p:spPr>
          <a:xfrm>
            <a:off x="4668520" y="753055"/>
            <a:ext cx="19441160" cy="12209890"/>
          </a:xfrm>
        </p:spPr>
        <p:txBody>
          <a:bodyPr>
            <a:normAutofit/>
          </a:bodyPr>
          <a:lstStyle/>
          <a:p>
            <a:pPr algn="ctr"/>
            <a:endParaRPr lang="en-US" sz="7200" dirty="0"/>
          </a:p>
          <a:p>
            <a:pPr algn="ctr"/>
            <a:endParaRPr lang="en-US" sz="7200" dirty="0"/>
          </a:p>
          <a:p>
            <a:pPr algn="ctr"/>
            <a:r>
              <a:rPr lang="en-US" sz="8000" dirty="0"/>
              <a:t>NEMA sincerely appreciates your time and consideration of our public comment</a:t>
            </a:r>
          </a:p>
        </p:txBody>
      </p:sp>
      <p:pic>
        <p:nvPicPr>
          <p:cNvPr id="3" name="Picture 2" descr="greenlogo">
            <a:extLst>
              <a:ext uri="{FF2B5EF4-FFF2-40B4-BE49-F238E27FC236}">
                <a16:creationId xmlns:a16="http://schemas.microsoft.com/office/drawing/2014/main" id="{7A1ABE80-8248-463C-83E9-EC87E74504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1291" y="5974080"/>
            <a:ext cx="13862118" cy="469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6379737"/>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DB23191718A145B9EA88D95090701D" ma:contentTypeVersion="10" ma:contentTypeDescription="Create a new document." ma:contentTypeScope="" ma:versionID="cdbe1397193e281b43b2e37f64ab26ea">
  <xsd:schema xmlns:xsd="http://www.w3.org/2001/XMLSchema" xmlns:xs="http://www.w3.org/2001/XMLSchema" xmlns:p="http://schemas.microsoft.com/office/2006/metadata/properties" xmlns:ns3="37ecb571-9338-46a4-9034-03c4941ce117" targetNamespace="http://schemas.microsoft.com/office/2006/metadata/properties" ma:root="true" ma:fieldsID="2851f2c50284d30484f0f181385df8ba" ns3:_="">
    <xsd:import namespace="37ecb571-9338-46a4-9034-03c4941ce1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ecb571-9338-46a4-9034-03c4941ce1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E3960F-D87E-4E37-A822-90B429A931D0}">
  <ds:schemaRefs>
    <ds:schemaRef ds:uri="http://schemas.microsoft.com/sharepoint/v3/contenttype/forms"/>
  </ds:schemaRefs>
</ds:datastoreItem>
</file>

<file path=customXml/itemProps2.xml><?xml version="1.0" encoding="utf-8"?>
<ds:datastoreItem xmlns:ds="http://schemas.openxmlformats.org/officeDocument/2006/customXml" ds:itemID="{281E7077-D701-4320-B7F7-8BF108E311D3}">
  <ds:schemaRefs>
    <ds:schemaRef ds:uri="http://schemas.openxmlformats.org/package/2006/metadata/core-properties"/>
    <ds:schemaRef ds:uri="http://purl.org/dc/terms/"/>
    <ds:schemaRef ds:uri="http://schemas.microsoft.com/office/infopath/2007/PartnerControls"/>
    <ds:schemaRef ds:uri="37ecb571-9338-46a4-9034-03c4941ce117"/>
    <ds:schemaRef ds:uri="http://schemas.microsoft.com/office/2006/documentManagement/types"/>
    <ds:schemaRef ds:uri="http://schemas.microsoft.com/office/2006/metadata/properties"/>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BF4301B1-9774-492C-BDF9-4AB7577355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ecb571-9338-46a4-9034-03c4941ce1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1702</TotalTime>
  <Words>416</Words>
  <Application>Microsoft Office PowerPoint</Application>
  <PresentationFormat>Custom</PresentationFormat>
  <Paragraphs>20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NEMA Supports the Certified Results of the Group B Code Development Process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Holland, Bryan</cp:lastModifiedBy>
  <cp:revision>17</cp:revision>
  <dcterms:created xsi:type="dcterms:W3CDTF">2020-08-05T15:22:46Z</dcterms:created>
  <dcterms:modified xsi:type="dcterms:W3CDTF">2020-08-19T00:35:15Z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0x01010042DB23191718A145B9EA88D95090701D</vt:lpwstr>
  </property>
</Properties>
</file>