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32"/>
  </p:notesMasterIdLst>
  <p:sldIdLst>
    <p:sldId id="271" r:id="rId6"/>
    <p:sldId id="272" r:id="rId7"/>
    <p:sldId id="299" r:id="rId8"/>
    <p:sldId id="300" r:id="rId9"/>
    <p:sldId id="277" r:id="rId10"/>
    <p:sldId id="287" r:id="rId11"/>
    <p:sldId id="290" r:id="rId12"/>
    <p:sldId id="283" r:id="rId13"/>
    <p:sldId id="284" r:id="rId14"/>
    <p:sldId id="282" r:id="rId15"/>
    <p:sldId id="295" r:id="rId16"/>
    <p:sldId id="292" r:id="rId17"/>
    <p:sldId id="291" r:id="rId18"/>
    <p:sldId id="296" r:id="rId19"/>
    <p:sldId id="297" r:id="rId20"/>
    <p:sldId id="301" r:id="rId21"/>
    <p:sldId id="302" r:id="rId22"/>
    <p:sldId id="303" r:id="rId23"/>
    <p:sldId id="304" r:id="rId24"/>
    <p:sldId id="281" r:id="rId25"/>
    <p:sldId id="278" r:id="rId26"/>
    <p:sldId id="279" r:id="rId27"/>
    <p:sldId id="280" r:id="rId28"/>
    <p:sldId id="294" r:id="rId29"/>
    <p:sldId id="289" r:id="rId30"/>
    <p:sldId id="293" r:id="rId31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13D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94558"/>
  </p:normalViewPr>
  <p:slideViewPr>
    <p:cSldViewPr snapToGrid="0" snapToObjects="1">
      <p:cViewPr varScale="1">
        <p:scale>
          <a:sx n="60" d="100"/>
          <a:sy n="60" d="100"/>
        </p:scale>
        <p:origin x="46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A63C6-05AC-784F-BAEE-45CD7446A2A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498FE-3035-1A4E-8CD3-C7F75B11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56A817-2C63-9F48-A32D-BD76A692F6C4}"/>
              </a:ext>
            </a:extLst>
          </p:cNvPr>
          <p:cNvSpPr/>
          <p:nvPr userDrawn="1"/>
        </p:nvSpPr>
        <p:spPr>
          <a:xfrm>
            <a:off x="695739" y="0"/>
            <a:ext cx="3538332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2D94F-292A-004C-AE57-95885854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96467" y="2232026"/>
            <a:ext cx="6527800" cy="2400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A7732A-ECF9-4D44-BD29-CF7436DADDC0}"/>
              </a:ext>
            </a:extLst>
          </p:cNvPr>
          <p:cNvSpPr/>
          <p:nvPr userDrawn="1"/>
        </p:nvSpPr>
        <p:spPr>
          <a:xfrm>
            <a:off x="3957501" y="11205473"/>
            <a:ext cx="553140" cy="2544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BAA794-D723-3845-80DD-8533FD742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0168" y="6455602"/>
            <a:ext cx="18290381" cy="3216555"/>
          </a:xfrm>
        </p:spPr>
        <p:txBody>
          <a:bodyPr lIns="0" anchor="t" anchorCtr="0">
            <a:noAutofit/>
          </a:bodyPr>
          <a:lstStyle>
            <a:lvl1pPr algn="l">
              <a:defRPr sz="1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23F45A2-BB81-1745-9672-5B703F30B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69" y="10275887"/>
            <a:ext cx="18290381" cy="2416174"/>
          </a:xfrm>
        </p:spPr>
        <p:txBody>
          <a:bodyPr lIns="0"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792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E87D0A-951C-CD4B-8CBF-3FCF6A5632ED}"/>
              </a:ext>
            </a:extLst>
          </p:cNvPr>
          <p:cNvSpPr/>
          <p:nvPr userDrawn="1"/>
        </p:nvSpPr>
        <p:spPr>
          <a:xfrm>
            <a:off x="695739" y="0"/>
            <a:ext cx="3538332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78230-C2ED-9F45-AB61-7973BC0B6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365" y="1533843"/>
            <a:ext cx="2839079" cy="10439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6A46E3-3C18-F940-A223-B8208D718F21}"/>
              </a:ext>
            </a:extLst>
          </p:cNvPr>
          <p:cNvSpPr/>
          <p:nvPr userDrawn="1"/>
        </p:nvSpPr>
        <p:spPr>
          <a:xfrm>
            <a:off x="3957501" y="11171583"/>
            <a:ext cx="553140" cy="2544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E65B1B-0CF7-5C40-A965-E53561FF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0" y="730251"/>
            <a:ext cx="15573375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9BD040-C3CC-9B44-9D50-41CFA0A7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3438940"/>
            <a:ext cx="18087975" cy="87026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1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E79650-5622-9548-BFAE-D253D80F1704}"/>
              </a:ext>
            </a:extLst>
          </p:cNvPr>
          <p:cNvSpPr/>
          <p:nvPr userDrawn="1"/>
        </p:nvSpPr>
        <p:spPr>
          <a:xfrm>
            <a:off x="695739" y="0"/>
            <a:ext cx="3538332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D13DB-8DDE-294F-9F15-76476A299D6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827075" y="1778692"/>
            <a:ext cx="21945600" cy="1097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2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014621-4265-BC45-B5B5-D3BE82924BBB}"/>
              </a:ext>
            </a:extLst>
          </p:cNvPr>
          <p:cNvSpPr/>
          <p:nvPr userDrawn="1"/>
        </p:nvSpPr>
        <p:spPr>
          <a:xfrm>
            <a:off x="695738" y="0"/>
            <a:ext cx="6644861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9E4676-072B-564B-92B2-26AC27ED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840672"/>
            <a:ext cx="4206240" cy="1073232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914400" indent="0">
              <a:buNone/>
              <a:defRPr>
                <a:solidFill>
                  <a:schemeClr val="bg1"/>
                </a:solidFill>
              </a:defRPr>
            </a:lvl2pPr>
            <a:lvl3pPr marL="1828800" indent="0">
              <a:buNone/>
              <a:defRPr>
                <a:solidFill>
                  <a:schemeClr val="bg1"/>
                </a:solidFill>
              </a:defRPr>
            </a:lvl3pPr>
            <a:lvl4pPr marL="2743200" indent="0">
              <a:buNone/>
              <a:defRPr>
                <a:solidFill>
                  <a:schemeClr val="bg1"/>
                </a:solidFill>
              </a:defRPr>
            </a:lvl4pPr>
            <a:lvl5pPr marL="365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742645-C816-7D44-846F-8980912CE41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375399" y="1842186"/>
            <a:ext cx="16386175" cy="1074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730251"/>
            <a:ext cx="19688175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3438940"/>
            <a:ext cx="22202775" cy="87026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35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7BD0-27D1-7947-AFB1-4F685614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7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2" r:id="rId2"/>
    <p:sldLayoutId id="2147483672" r:id="rId3"/>
    <p:sldLayoutId id="2147483674" r:id="rId4"/>
    <p:sldLayoutId id="2147483675" r:id="rId5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3D0F37-12DA-1F4E-8455-D12E7CDC9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0168" y="6455603"/>
            <a:ext cx="18290381" cy="1965384"/>
          </a:xfrm>
        </p:spPr>
        <p:txBody>
          <a:bodyPr/>
          <a:lstStyle/>
          <a:p>
            <a:pPr algn="ctr"/>
            <a:r>
              <a:rPr lang="en-US" sz="13300" dirty="0"/>
              <a:t>Scope and Intent 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FE36D7-FEF3-2440-A6C6-F69FCA62C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69" y="9024718"/>
            <a:ext cx="18290381" cy="366734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Presented by: Leading Builders of America (LBA)</a:t>
            </a:r>
          </a:p>
          <a:p>
            <a:pPr algn="ctr"/>
            <a:r>
              <a:rPr lang="en-US" dirty="0"/>
              <a:t>Ken Gear, CEO, LBA</a:t>
            </a:r>
          </a:p>
          <a:p>
            <a:pPr algn="ctr"/>
            <a:r>
              <a:rPr lang="en-US" dirty="0"/>
              <a:t>Amanda Hickman, President, The Hickman Group</a:t>
            </a:r>
          </a:p>
          <a:p>
            <a:pPr algn="ctr"/>
            <a:r>
              <a:rPr lang="en-US" dirty="0"/>
              <a:t>William Koffel, President, Koffel Associates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A3FDA-EC78-0E45-A40C-B0DC0C5CB17B}"/>
              </a:ext>
            </a:extLst>
          </p:cNvPr>
          <p:cNvSpPr txBox="1"/>
          <p:nvPr/>
        </p:nvSpPr>
        <p:spPr>
          <a:xfrm>
            <a:off x="4990168" y="5143986"/>
            <a:ext cx="11181902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ICC APPEAL HEARINGS | September 3, 2020</a:t>
            </a:r>
          </a:p>
        </p:txBody>
      </p:sp>
    </p:spTree>
    <p:extLst>
      <p:ext uri="{BB962C8B-B14F-4D97-AF65-F5344CB8AC3E}">
        <p14:creationId xmlns:p14="http://schemas.microsoft.com/office/powerpoint/2010/main" val="36108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CP#28 – Scope Determined by ICC 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6485918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06A44-46CD-594F-884C-7748B11B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86" y="8514663"/>
            <a:ext cx="17339887" cy="1787445"/>
          </a:xfrm>
          <a:prstGeom prst="rect">
            <a:avLst/>
          </a:prstGeom>
        </p:spPr>
      </p:pic>
      <p:pic>
        <p:nvPicPr>
          <p:cNvPr id="7" name="Picture 6" descr="A picture containing player, ball, water, person&#10;&#10;Description automatically generated">
            <a:extLst>
              <a:ext uri="{FF2B5EF4-FFF2-40B4-BE49-F238E27FC236}">
                <a16:creationId xmlns:a16="http://schemas.microsoft.com/office/drawing/2014/main" id="{B15757E7-8873-D04C-9912-16E1CA960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662" y="4885719"/>
            <a:ext cx="16078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Scope and Intent of the IECC/IRC-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6485918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13AA8-AA0F-2741-83C6-4F48C3DD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662" y="5576051"/>
            <a:ext cx="18060513" cy="31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63" y="1135840"/>
            <a:ext cx="15237937" cy="2651126"/>
          </a:xfrm>
        </p:spPr>
        <p:txBody>
          <a:bodyPr>
            <a:noAutofit/>
          </a:bodyPr>
          <a:lstStyle/>
          <a:p>
            <a:r>
              <a:rPr lang="en-US" sz="6600" dirty="0"/>
              <a:t>The Committee Rejected Proposals on Grounds They Were out of Scope</a:t>
            </a:r>
            <a:br>
              <a:rPr lang="en-US" sz="6600" dirty="0"/>
            </a:br>
            <a:r>
              <a:rPr lang="en-US" sz="6600" dirty="0"/>
              <a:t>Action Upheld During PCH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64DED8-CB90-944D-80B4-84B25547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62" y="4179078"/>
            <a:ext cx="13296900" cy="39243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420CA7-F87C-C341-AD17-A8C62C5E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62" y="8495491"/>
            <a:ext cx="13028138" cy="47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0" y="1187450"/>
            <a:ext cx="15573375" cy="3790949"/>
          </a:xfrm>
        </p:spPr>
        <p:txBody>
          <a:bodyPr>
            <a:normAutofit fontScale="90000"/>
          </a:bodyPr>
          <a:lstStyle/>
          <a:p>
            <a:r>
              <a:rPr lang="en-US" dirty="0"/>
              <a:t>Even Proponents and Supporters Concede that Proposals are Outside Scope and Intent of IECC/IRC-Energy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B764A-5802-184E-85BE-C2E0A2AC9537}"/>
              </a:ext>
            </a:extLst>
          </p:cNvPr>
          <p:cNvSpPr txBox="1"/>
          <p:nvPr/>
        </p:nvSpPr>
        <p:spPr>
          <a:xfrm>
            <a:off x="4929662" y="5295071"/>
            <a:ext cx="185704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RE147-19 - Proponent reason statement: </a:t>
            </a:r>
          </a:p>
          <a:p>
            <a:endParaRPr lang="en-US" sz="6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600" i="1" dirty="0"/>
              <a:t>“…by ensuring that a home built with gas or propane can easily accommodate </a:t>
            </a:r>
            <a:r>
              <a:rPr lang="en-US" sz="6600" b="1" i="1" u="sng" dirty="0"/>
              <a:t>future</a:t>
            </a:r>
            <a:r>
              <a:rPr lang="en-US" sz="6600" i="1" dirty="0"/>
              <a:t> electric appliances and equipment…”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3079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62" y="1238251"/>
            <a:ext cx="13970000" cy="3193220"/>
          </a:xfrm>
        </p:spPr>
        <p:txBody>
          <a:bodyPr>
            <a:normAutofit fontScale="90000"/>
          </a:bodyPr>
          <a:lstStyle/>
          <a:p>
            <a:r>
              <a:rPr lang="en-US" dirty="0"/>
              <a:t>Even Proponents and Supporters Concede that Proposals are Outside Scope and Intent of IECC/IRC-Energy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B764A-5802-184E-85BE-C2E0A2AC9537}"/>
              </a:ext>
            </a:extLst>
          </p:cNvPr>
          <p:cNvSpPr txBox="1"/>
          <p:nvPr/>
        </p:nvSpPr>
        <p:spPr>
          <a:xfrm>
            <a:off x="4929662" y="3923471"/>
            <a:ext cx="18570418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  <a:p>
            <a:endParaRPr lang="en-US" sz="6000" dirty="0"/>
          </a:p>
          <a:p>
            <a:r>
              <a:rPr lang="en-US" sz="6000" dirty="0"/>
              <a:t>CE217 Part I and II - Proponent reason statement: </a:t>
            </a:r>
          </a:p>
          <a:p>
            <a:endParaRPr lang="en-US" sz="6000" i="1" dirty="0"/>
          </a:p>
          <a:p>
            <a:r>
              <a:rPr lang="en-US" sz="6000" i="1" dirty="0"/>
              <a:t>“…EVs provide significant economic benefits for consumers through fuel and maintenance cost savings, and have been identified as a key climate strategy to reduce GHG emissions from the U.S. </a:t>
            </a:r>
            <a:r>
              <a:rPr lang="en-US" sz="6000" b="1" i="1" dirty="0"/>
              <a:t>transportation sector</a:t>
            </a:r>
            <a:r>
              <a:rPr lang="en-US" sz="6000" i="1" dirty="0"/>
              <a:t>…”</a:t>
            </a:r>
          </a:p>
          <a:p>
            <a:endParaRPr lang="en-US" sz="40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851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B764A-5802-184E-85BE-C2E0A2AC9537}"/>
              </a:ext>
            </a:extLst>
          </p:cNvPr>
          <p:cNvSpPr txBox="1"/>
          <p:nvPr/>
        </p:nvSpPr>
        <p:spPr>
          <a:xfrm>
            <a:off x="4929662" y="348525"/>
            <a:ext cx="18570418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b="1" u="sng" dirty="0"/>
          </a:p>
          <a:p>
            <a:r>
              <a:rPr lang="en-US" sz="6600" b="1" u="sng" dirty="0"/>
              <a:t>CE217 – Part II</a:t>
            </a:r>
            <a:endParaRPr lang="en-US" sz="6600" dirty="0"/>
          </a:p>
          <a:p>
            <a:r>
              <a:rPr lang="en-US" sz="6600" dirty="0"/>
              <a:t>CAH Testimony:</a:t>
            </a:r>
            <a:r>
              <a:rPr lang="en-US" sz="6600" b="1" dirty="0"/>
              <a:t> </a:t>
            </a:r>
            <a:r>
              <a:rPr lang="en-US" sz="6600" dirty="0"/>
              <a:t>29:26</a:t>
            </a:r>
          </a:p>
          <a:p>
            <a:endParaRPr lang="en-US" sz="6600" dirty="0"/>
          </a:p>
          <a:p>
            <a:r>
              <a:rPr lang="en-US" sz="6600" dirty="0"/>
              <a:t>Harry </a:t>
            </a:r>
            <a:r>
              <a:rPr lang="en-US" sz="6600" dirty="0" err="1"/>
              <a:t>Misuriello</a:t>
            </a:r>
            <a:r>
              <a:rPr lang="en-US" sz="6600" dirty="0"/>
              <a:t>, ACEEE: </a:t>
            </a:r>
            <a:r>
              <a:rPr lang="en-US" sz="6600" i="1" dirty="0"/>
              <a:t>“</a:t>
            </a:r>
            <a:r>
              <a:rPr lang="en-US" sz="6600" b="1" i="1" dirty="0"/>
              <a:t>There’s been some discussion about whether this belongs in the code or not</a:t>
            </a:r>
            <a:r>
              <a:rPr lang="en-US" sz="6600" i="1" dirty="0"/>
              <a:t>, is it appropriate? I would like to remind the committee that this issue is being driven by existential concerns over life on this planet. And I would contend it is cost effective to preserve life on this planet, I would urge you to think the same thing too.”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528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B764A-5802-184E-85BE-C2E0A2AC9537}"/>
              </a:ext>
            </a:extLst>
          </p:cNvPr>
          <p:cNvSpPr txBox="1"/>
          <p:nvPr/>
        </p:nvSpPr>
        <p:spPr>
          <a:xfrm>
            <a:off x="4929662" y="747672"/>
            <a:ext cx="18570418" cy="101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r>
              <a:rPr lang="en-US" sz="6600" b="1" u="sng" dirty="0"/>
              <a:t>CE217 – Part II </a:t>
            </a:r>
          </a:p>
          <a:p>
            <a:r>
              <a:rPr lang="en-US" sz="6600" dirty="0"/>
              <a:t>CAH Testimony: 31:24</a:t>
            </a:r>
            <a:endParaRPr lang="en-US" sz="6600" b="1" u="sng" dirty="0"/>
          </a:p>
          <a:p>
            <a:endParaRPr lang="en-US" sz="6600" dirty="0"/>
          </a:p>
          <a:p>
            <a:r>
              <a:rPr lang="en-US" sz="6600" dirty="0"/>
              <a:t>Matt </a:t>
            </a:r>
            <a:r>
              <a:rPr lang="en-US" sz="6600" dirty="0" err="1"/>
              <a:t>Frommer</a:t>
            </a:r>
            <a:r>
              <a:rPr lang="en-US" sz="6600" dirty="0"/>
              <a:t>, SWEEP: </a:t>
            </a:r>
            <a:r>
              <a:rPr lang="en-US" sz="6600" i="1" dirty="0"/>
              <a:t>“I also want to address the question about energy efficiency, maybe we didn’t talk about it enough. And I encourage you to think </a:t>
            </a:r>
            <a:r>
              <a:rPr lang="en-US" sz="6600" b="1" i="1" dirty="0"/>
              <a:t>beyond just energy efficiency </a:t>
            </a:r>
            <a:r>
              <a:rPr lang="en-US" sz="6600" i="1" dirty="0"/>
              <a:t>in the home to the system wide </a:t>
            </a:r>
            <a:r>
              <a:rPr lang="en-US" sz="6600" b="1" i="1" dirty="0"/>
              <a:t>grid energy efficiency.”</a:t>
            </a:r>
          </a:p>
          <a:p>
            <a:endParaRPr lang="en-US" sz="40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965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B764A-5802-184E-85BE-C2E0A2AC9537}"/>
              </a:ext>
            </a:extLst>
          </p:cNvPr>
          <p:cNvSpPr txBox="1"/>
          <p:nvPr/>
        </p:nvSpPr>
        <p:spPr>
          <a:xfrm>
            <a:off x="4929662" y="2347872"/>
            <a:ext cx="18570418" cy="847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r>
              <a:rPr lang="en-US" sz="6600" b="1" u="sng" dirty="0"/>
              <a:t>CE217 – Part I </a:t>
            </a:r>
          </a:p>
          <a:p>
            <a:r>
              <a:rPr lang="en-US" sz="6600" dirty="0"/>
              <a:t>PCH Testimony: 54:58</a:t>
            </a:r>
            <a:endParaRPr lang="en-US" sz="6600" b="1" u="sng" dirty="0"/>
          </a:p>
          <a:p>
            <a:endParaRPr lang="en-US" sz="6600" dirty="0"/>
          </a:p>
          <a:p>
            <a:r>
              <a:rPr lang="en-US" sz="6600" dirty="0"/>
              <a:t>Bill Prindle, EECC: </a:t>
            </a:r>
            <a:r>
              <a:rPr lang="en-US" sz="6600" i="1" dirty="0"/>
              <a:t>“...But basically, what you’re seeing is the scope of the code is gradually expanding. This is part of the natural extension of the ICC commercial scope…”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171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B764A-5802-184E-85BE-C2E0A2AC9537}"/>
              </a:ext>
            </a:extLst>
          </p:cNvPr>
          <p:cNvSpPr txBox="1"/>
          <p:nvPr/>
        </p:nvSpPr>
        <p:spPr>
          <a:xfrm>
            <a:off x="4929662" y="2347872"/>
            <a:ext cx="17523938" cy="842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r>
              <a:rPr lang="en-US" sz="6600" b="1" u="sng" dirty="0"/>
              <a:t>CE217 – Part I </a:t>
            </a:r>
          </a:p>
          <a:p>
            <a:r>
              <a:rPr lang="en-US" sz="6600" dirty="0"/>
              <a:t>PCH Testimony: 11:12</a:t>
            </a:r>
            <a:endParaRPr lang="en-US" sz="6600" b="1" u="sng" dirty="0"/>
          </a:p>
          <a:p>
            <a:endParaRPr lang="en-US" sz="6600" dirty="0"/>
          </a:p>
          <a:p>
            <a:r>
              <a:rPr lang="en-US" sz="6600" dirty="0"/>
              <a:t>Steve Rosenstock, EDI: </a:t>
            </a:r>
            <a:r>
              <a:rPr lang="en-US" sz="6600" i="1" dirty="0"/>
              <a:t>“... In terms of saving energy, </a:t>
            </a:r>
            <a:r>
              <a:rPr lang="en-US" sz="6600" b="1" i="1" dirty="0"/>
              <a:t>this is transportation energy</a:t>
            </a:r>
            <a:r>
              <a:rPr lang="en-US" sz="6600" i="1" dirty="0"/>
              <a:t>. And as we know, transportation emissions are number one in the U.S…”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548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B764A-5802-184E-85BE-C2E0A2AC9537}"/>
              </a:ext>
            </a:extLst>
          </p:cNvPr>
          <p:cNvSpPr txBox="1"/>
          <p:nvPr/>
        </p:nvSpPr>
        <p:spPr>
          <a:xfrm>
            <a:off x="4929662" y="2347872"/>
            <a:ext cx="17295338" cy="106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r>
              <a:rPr lang="en-US" sz="6600" b="1" u="sng" dirty="0"/>
              <a:t>CE217 – Part I </a:t>
            </a:r>
          </a:p>
          <a:p>
            <a:r>
              <a:rPr lang="en-US" sz="6600" dirty="0"/>
              <a:t>PCH Testimony: 12:53</a:t>
            </a:r>
            <a:endParaRPr lang="en-US" sz="6600" b="1" u="sng" dirty="0"/>
          </a:p>
          <a:p>
            <a:endParaRPr lang="en-US" sz="6600" dirty="0"/>
          </a:p>
          <a:p>
            <a:r>
              <a:rPr lang="en-US" sz="6600" dirty="0"/>
              <a:t>Matt </a:t>
            </a:r>
            <a:r>
              <a:rPr lang="en-US" sz="6600" dirty="0" err="1"/>
              <a:t>Frommer</a:t>
            </a:r>
            <a:r>
              <a:rPr lang="en-US" sz="6600" dirty="0"/>
              <a:t>, SWEEP: </a:t>
            </a:r>
            <a:r>
              <a:rPr lang="en-US" sz="6600" i="1" dirty="0"/>
              <a:t>“... First to the claim that this does not belong in the code, my understanding is </a:t>
            </a:r>
            <a:r>
              <a:rPr lang="en-US" sz="6600" b="1" i="1" dirty="0"/>
              <a:t>cars have not traditionally been included in the building codes </a:t>
            </a:r>
            <a:r>
              <a:rPr lang="en-US" sz="6600" i="1" dirty="0"/>
              <a:t>and that’s because we’ve been fueling them with gasoline and diesel. </a:t>
            </a:r>
            <a:r>
              <a:rPr lang="en-US" sz="6600" b="1" i="1" dirty="0"/>
              <a:t>But the fuel of the future is electricity</a:t>
            </a:r>
            <a:r>
              <a:rPr lang="en-US" sz="6600" i="1" dirty="0"/>
              <a:t>…”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103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1" y="730251"/>
            <a:ext cx="14648366" cy="265112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Leading Builders of America (LBA)</a:t>
            </a:r>
            <a:endParaRPr lang="en-US" sz="6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4D3209-D892-714D-B022-03963096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1" y="3929593"/>
            <a:ext cx="18087975" cy="87026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Represents 20 of the largest builders in the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LBA members produce nearly 40% of the new homes constructed annually in the U.S.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LBA members build in 35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LBA’s fundamental mission is to preserve home affordability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461BA-5928-C44D-A82C-DFE9172B5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6" y="4688071"/>
            <a:ext cx="3256137" cy="43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Precedent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5156200" y="4055165"/>
            <a:ext cx="1625811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There is precedent for handling proposals that overreach and expand past the scope and intent of the code. </a:t>
            </a:r>
          </a:p>
          <a:p>
            <a:endParaRPr lang="en-US" sz="4000" dirty="0"/>
          </a:p>
          <a:p>
            <a:r>
              <a:rPr lang="en-US" sz="4000" dirty="0"/>
              <a:t>In the case of CE175-16, the ICC Board of Directors ultimately ruled that proposal, which was approved through the consensus process, was in fact out of scope and set aside the approval action.</a:t>
            </a:r>
          </a:p>
          <a:p>
            <a:endParaRPr lang="en-US" sz="4000" i="1" dirty="0"/>
          </a:p>
          <a:p>
            <a:r>
              <a:rPr lang="en-US" sz="4000" dirty="0"/>
              <a:t>The ICC Board ultimately reversed the proposal’s approval and cited in part, their decision to “set aside the action taken CE175 Part I as it would modify the scope of the IECC…”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5156200" y="4333460"/>
            <a:ext cx="1625811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requirement for an outlet in the garage of a dwelling, especially one that the Proponent admits is energy neutral, does not belong in the IECC.</a:t>
            </a:r>
          </a:p>
          <a:p>
            <a:endParaRPr lang="en-US" sz="4000" dirty="0"/>
          </a:p>
          <a:p>
            <a:r>
              <a:rPr lang="en-US" sz="4000" dirty="0"/>
              <a:t>Chapter 39 of the IRC already provides the requirements for receptacle outlets in dwellings. </a:t>
            </a:r>
          </a:p>
          <a:p>
            <a:endParaRPr lang="en-US" sz="4000" dirty="0"/>
          </a:p>
          <a:p>
            <a:r>
              <a:rPr lang="en-US" sz="4000" dirty="0"/>
              <a:t>An electrical contractor working on a dwelling unit will not know to check the IECC or Part IV of the IRC for an outlet requirement to make the home “electric ready” should the homeowner, or a future homeowner, want to convert from gas or propane.</a:t>
            </a:r>
          </a:p>
          <a:p>
            <a:endParaRPr lang="en-US" sz="4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4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813827" y="4333460"/>
            <a:ext cx="1764860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While the I-codes refer generically to the responsibilities of the code official, it is understood that in many jurisdictions the primary responsibility for enforcement of a particular I-code rests with the building official, fire official, mechanical official, electrical inspector, etc. </a:t>
            </a:r>
          </a:p>
          <a:p>
            <a:endParaRPr lang="en-US" sz="4000" dirty="0"/>
          </a:p>
          <a:p>
            <a:r>
              <a:rPr lang="en-US" sz="5400" b="1" i="1" dirty="0"/>
              <a:t>Who is responsible for making sure that the requirement for an electrical receptacle, located in the IECC, has been met?</a:t>
            </a:r>
          </a:p>
          <a:p>
            <a:endParaRPr lang="en-US" sz="4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0" y="730251"/>
            <a:ext cx="15573375" cy="3324914"/>
          </a:xfrm>
        </p:spPr>
        <p:txBody>
          <a:bodyPr>
            <a:normAutofit/>
          </a:bodyPr>
          <a:lstStyle/>
          <a:p>
            <a:r>
              <a:rPr lang="en-US" dirty="0"/>
              <a:t>Proponents Failed to Follow Committee Guidance on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5156200" y="4055165"/>
            <a:ext cx="16258118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Despite the guidance from the Committee and a Committee statement that it is outside of the scope of the IECC, the proponent failed to submit a Public Comment to locate the requirement in the proper section of the IRC. </a:t>
            </a:r>
          </a:p>
          <a:p>
            <a:endParaRPr lang="en-US" sz="4800" dirty="0"/>
          </a:p>
          <a:p>
            <a:r>
              <a:rPr lang="en-US" sz="4800" dirty="0"/>
              <a:t>It should be noted that this was not the result of items being on the Group A and Group B agenda, since the IRC, in its totality, is on the Group B agenda. </a:t>
            </a:r>
          </a:p>
          <a:p>
            <a:endParaRPr lang="en-US" sz="4800" dirty="0"/>
          </a:p>
          <a:p>
            <a:r>
              <a:rPr lang="en-US" sz="4800" dirty="0"/>
              <a:t>Public Comment 1, submitted by the Proponent of RE147-19, addressed some of the technical issues identified by the Committee but did not address the Scope issue.</a:t>
            </a:r>
          </a:p>
          <a:p>
            <a:endParaRPr lang="en-US" sz="4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1" y="730251"/>
            <a:ext cx="13639800" cy="2651126"/>
          </a:xfrm>
        </p:spPr>
        <p:txBody>
          <a:bodyPr>
            <a:normAutofit fontScale="90000"/>
          </a:bodyPr>
          <a:lstStyle/>
          <a:p>
            <a:r>
              <a:rPr lang="en-US" dirty="0"/>
              <a:t>Proponents Failed to Submit Proposal to Expand Scope or Intent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5156200" y="4888230"/>
            <a:ext cx="1686891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Proponents of RE147 and CE217 did not request to expand the IECC scope in their proposals. </a:t>
            </a:r>
          </a:p>
          <a:p>
            <a:endParaRPr lang="en-US" sz="6000" dirty="0"/>
          </a:p>
          <a:p>
            <a:r>
              <a:rPr lang="en-US" sz="6000" dirty="0"/>
              <a:t>Both of these future electrification proposals are clearly out of the current scope and intent of the IECC.</a:t>
            </a:r>
          </a:p>
          <a:p>
            <a:endParaRPr lang="en-US" sz="4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14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5032375" y="4055165"/>
            <a:ext cx="162581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Set aside action taken during OGCV on RE147-19 and CE217-19 Part I and II.</a:t>
            </a:r>
          </a:p>
          <a:p>
            <a:endParaRPr lang="en-US" sz="6000" dirty="0"/>
          </a:p>
          <a:p>
            <a:r>
              <a:rPr lang="en-US" sz="6000" dirty="0"/>
              <a:t>Instruct proponents to resubmit proposals next cycle to the appropriate code.</a:t>
            </a:r>
          </a:p>
        </p:txBody>
      </p:sp>
    </p:spTree>
    <p:extLst>
      <p:ext uri="{BB962C8B-B14F-4D97-AF65-F5344CB8AC3E}">
        <p14:creationId xmlns:p14="http://schemas.microsoft.com/office/powerpoint/2010/main" val="88998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3684-F8F1-FD43-99B2-191F6E41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3BE1-9365-B141-94FF-44FB5D15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ICC fails to exclude these items from the code, it is sending a message that “anything goes” that will have catastrophic effects on affordability in the future.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These mandates will add nearly $2,500 to the cost of every new home with no offsetting energy savings.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RE-147-19 is a clear example of the code being manipulated to pick winners and losers at the expense of affordability and consumer choice.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This is a critical test of the credibility of the ICC code development process.  Failure to correct these items will undermine the code adoption process going forward.</a:t>
            </a:r>
          </a:p>
        </p:txBody>
      </p:sp>
    </p:spTree>
    <p:extLst>
      <p:ext uri="{BB962C8B-B14F-4D97-AF65-F5344CB8AC3E}">
        <p14:creationId xmlns:p14="http://schemas.microsoft.com/office/powerpoint/2010/main" val="37549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422" y="4248153"/>
            <a:ext cx="16527185" cy="4298949"/>
          </a:xfrm>
        </p:spPr>
        <p:txBody>
          <a:bodyPr>
            <a:normAutofit/>
          </a:bodyPr>
          <a:lstStyle/>
          <a:p>
            <a:r>
              <a:rPr lang="en-US" sz="7200" b="1" dirty="0"/>
              <a:t>Results of OGCV on RE147-19 and CE217-19 Part I and II Should be Set Aside Because They Are in Violation of CP#28.</a:t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CB1A1-A2AC-6343-9ADF-3D9B8AF3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278" y="8115302"/>
            <a:ext cx="18480271" cy="24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1" y="730251"/>
            <a:ext cx="14648366" cy="265112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Key Concerns</a:t>
            </a:r>
            <a:endParaRPr lang="en-US" sz="6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4D3209-D892-714D-B022-03963096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1" y="3929593"/>
            <a:ext cx="18087975" cy="8702676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dirty="0">
                <a:latin typeface="Century Gothic" panose="020B0502020202020204" pitchFamily="34" charset="0"/>
              </a:rPr>
              <a:t>Establishes Dangerous Precedent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>
                <a:latin typeface="Century Gothic" panose="020B0502020202020204" pitchFamily="34" charset="0"/>
              </a:rPr>
              <a:t>No Energy Savings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>
                <a:latin typeface="Century Gothic" panose="020B0502020202020204" pitchFamily="34" charset="0"/>
              </a:rPr>
              <a:t>Outside the Scope of the IECC/IRC-Energy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>
                <a:latin typeface="Century Gothic" panose="020B0502020202020204" pitchFamily="34" charset="0"/>
              </a:rPr>
              <a:t>Precedent Supports Reversing Action on RE147-19 and CE217-19 Part I and II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5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in Question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BF1522-0912-DA49-A8FE-05DF9F5ED804}"/>
              </a:ext>
            </a:extLst>
          </p:cNvPr>
          <p:cNvGraphicFramePr>
            <a:graphicFrameLocks noGrp="1"/>
          </p:cNvGraphicFramePr>
          <p:nvPr/>
        </p:nvGraphicFramePr>
        <p:xfrm>
          <a:off x="5156200" y="3744507"/>
          <a:ext cx="1625811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9059">
                  <a:extLst>
                    <a:ext uri="{9D8B030D-6E8A-4147-A177-3AD203B41FA5}">
                      <a16:colId xmlns:a16="http://schemas.microsoft.com/office/drawing/2014/main" val="941129627"/>
                    </a:ext>
                  </a:extLst>
                </a:gridCol>
                <a:gridCol w="8129059">
                  <a:extLst>
                    <a:ext uri="{9D8B030D-6E8A-4147-A177-3AD203B41FA5}">
                      <a16:colId xmlns:a16="http://schemas.microsoft.com/office/drawing/2014/main" val="1317500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2"/>
                          </a:solidFill>
                        </a:rPr>
                        <a:t>RE147-19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2"/>
                          </a:solidFill>
                        </a:rPr>
                        <a:t>CE217-19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38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Mandates electric circuits for potential future electric appliances where gas water heaters, dryers, and conventional cooking equipment are installed.</a:t>
                      </a:r>
                    </a:p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a dedicated 40-amp, 240-volt receptacle outlet for an Electric Vehicle (EV) charger be installed in the building.</a:t>
                      </a:r>
                    </a:p>
                    <a:p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3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9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Dangerous Precedent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0C997-B8AF-7946-9386-1C0B9BF3AFE9}"/>
              </a:ext>
            </a:extLst>
          </p:cNvPr>
          <p:cNvSpPr txBox="1"/>
          <p:nvPr/>
        </p:nvSpPr>
        <p:spPr>
          <a:xfrm>
            <a:off x="5156200" y="4208218"/>
            <a:ext cx="18343880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Mandating theoretical technologies that may never be installed or used in the future is completely antithetical to a minimum national model code. </a:t>
            </a:r>
            <a:r>
              <a:rPr lang="en-US" sz="4000" i="1" dirty="0"/>
              <a:t>Technology is constantly evolving.</a:t>
            </a:r>
          </a:p>
          <a:p>
            <a:endParaRPr lang="en-US" sz="4000" dirty="0"/>
          </a:p>
          <a:p>
            <a:r>
              <a:rPr lang="en-US" sz="4000" dirty="0"/>
              <a:t>The specific requirements contained in these proposals may be obsolete by the time the code is even adopted.</a:t>
            </a:r>
          </a:p>
          <a:p>
            <a:endParaRPr lang="en-US" sz="4000" dirty="0"/>
          </a:p>
          <a:p>
            <a:r>
              <a:rPr lang="en-US" sz="4000" dirty="0"/>
              <a:t>RE147-19 and CE217-19 stand to set a </a:t>
            </a:r>
            <a:r>
              <a:rPr lang="en-US" sz="4000" i="1" dirty="0"/>
              <a:t>dangerous precedent </a:t>
            </a:r>
            <a:r>
              <a:rPr lang="en-US" sz="4000" dirty="0"/>
              <a:t>for the code if they are not rescinded. Sends a message that anything goes.</a:t>
            </a:r>
          </a:p>
          <a:p>
            <a:endParaRPr lang="en-US" sz="4000" dirty="0"/>
          </a:p>
          <a:p>
            <a:r>
              <a:rPr lang="en-US" sz="4000" dirty="0"/>
              <a:t>From the builder perspective this turns the model energy code into a limitless potential liability. </a:t>
            </a:r>
          </a:p>
          <a:p>
            <a:endParaRPr lang="en-US" sz="4000" dirty="0"/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9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Energy Savings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4929662" y="5295071"/>
            <a:ext cx="1857041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The scope of the IECC only applies to the BUILDING.</a:t>
            </a:r>
          </a:p>
          <a:p>
            <a:endParaRPr lang="en-US" sz="4000" dirty="0"/>
          </a:p>
          <a:p>
            <a:r>
              <a:rPr lang="en-US" sz="4000" dirty="0"/>
              <a:t>CE217-19 - receptacle outlet for an Electric Vehicle (EV) would only make it more convenient to charge a VEHICLE at home. </a:t>
            </a:r>
          </a:p>
          <a:p>
            <a:endParaRPr lang="en-US" sz="4000" dirty="0"/>
          </a:p>
          <a:p>
            <a:r>
              <a:rPr lang="en-US" sz="4800" b="1" i="1" dirty="0"/>
              <a:t>This requirement will NEVER result in energy savings for the BUILDING.</a:t>
            </a:r>
          </a:p>
          <a:p>
            <a:endParaRPr lang="en-US" sz="4800" b="1" i="1" dirty="0"/>
          </a:p>
          <a:p>
            <a:r>
              <a:rPr lang="en-US" sz="4800" b="1" i="1" dirty="0"/>
              <a:t>In fact, turning a home into an EV charging station will INCREASE future energy consumption of the building.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13AA8-AA0F-2741-83C6-4F48C3DD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62" y="3173342"/>
            <a:ext cx="18060513" cy="31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Methodology Validates No Energy Savings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AD17-0A7D-0648-9F49-24100D91B1E7}"/>
              </a:ext>
            </a:extLst>
          </p:cNvPr>
          <p:cNvSpPr txBox="1"/>
          <p:nvPr/>
        </p:nvSpPr>
        <p:spPr>
          <a:xfrm>
            <a:off x="5156200" y="3381377"/>
            <a:ext cx="18343880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Home Innovation Research Labs (HIRL) conducted an energy savings and cost benefit analysis of CE217-19 Part II and RE147-19.</a:t>
            </a:r>
          </a:p>
          <a:p>
            <a:endParaRPr lang="en-US" sz="4000" dirty="0"/>
          </a:p>
          <a:p>
            <a:r>
              <a:rPr lang="en-US" sz="4800" b="1" i="1" dirty="0"/>
              <a:t>HIRL found that both code changes increased the cost of construction without any associated energy savings using DOE methodology.</a:t>
            </a:r>
          </a:p>
          <a:p>
            <a:endParaRPr lang="en-US" sz="4800" b="1" i="1" dirty="0"/>
          </a:p>
          <a:p>
            <a:r>
              <a:rPr lang="en-US" sz="4800" u="sng" dirty="0"/>
              <a:t>RE147-19</a:t>
            </a:r>
          </a:p>
          <a:p>
            <a:r>
              <a:rPr lang="en-US" sz="4800" dirty="0"/>
              <a:t>	Cost to consumer: excess of $1700</a:t>
            </a:r>
          </a:p>
          <a:p>
            <a:r>
              <a:rPr lang="en-US" sz="4800" dirty="0"/>
              <a:t>	Energy savings: NONE</a:t>
            </a:r>
          </a:p>
          <a:p>
            <a:endParaRPr lang="en-US" sz="4800" dirty="0"/>
          </a:p>
          <a:p>
            <a:r>
              <a:rPr lang="en-US" sz="4800" u="sng" dirty="0"/>
              <a:t>CE217-19</a:t>
            </a:r>
          </a:p>
          <a:p>
            <a:r>
              <a:rPr lang="en-US" sz="4800" dirty="0"/>
              <a:t>	Cost to consumer: excess of $680</a:t>
            </a:r>
          </a:p>
          <a:p>
            <a:r>
              <a:rPr lang="en-US" sz="4800" dirty="0"/>
              <a:t>	Energy savings: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3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34B4-C645-014B-A18C-FF1C212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AB1D4-0429-C949-831A-1162D955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51" y="3737113"/>
            <a:ext cx="18540601" cy="80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B5940"/>
      </a:dk1>
      <a:lt1>
        <a:srgbClr val="FFFFFF"/>
      </a:lt1>
      <a:dk2>
        <a:srgbClr val="242C41"/>
      </a:dk2>
      <a:lt2>
        <a:srgbClr val="EBF1F3"/>
      </a:lt2>
      <a:accent1>
        <a:srgbClr val="D0D5CB"/>
      </a:accent1>
      <a:accent2>
        <a:srgbClr val="0A8EF3"/>
      </a:accent2>
      <a:accent3>
        <a:srgbClr val="04A9A5"/>
      </a:accent3>
      <a:accent4>
        <a:srgbClr val="FFA20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89" ma:contentTypeDescription="Create a new document." ma:contentTypeScope="" ma:versionID="bbe0fa2de4dff19775274ff7b29706c1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06eb05c28fffd32b7f81bff36e86a753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80dd3a-6da6-4bfb-88f9-e12ecc249002">Y7XZYZ7WP323-305703983-195055</_dlc_DocId>
    <_dlc_DocIdUrl xmlns="2280dd3a-6da6-4bfb-88f9-e12ecc249002">
      <Url>https://2023701800.sharepoint.com/sites/ICC-Marketing-01/_layouts/15/DocIdRedir.aspx?ID=Y7XZYZ7WP323-305703983-195055</Url>
      <Description>Y7XZYZ7WP323-305703983-195055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839E6-9760-4EC4-9A9B-C1AE5A558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80dd3a-6da6-4bfb-88f9-e12ecc249002"/>
    <ds:schemaRef ds:uri="9269ceac-5c65-4307-8ae2-4607a049b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CA364F-B4AE-4312-9FF9-466B2870F2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81E7077-D701-4320-B7F7-8BF108E311D3}">
  <ds:schemaRefs>
    <ds:schemaRef ds:uri="http://purl.org/dc/dcmitype/"/>
    <ds:schemaRef ds:uri="2280dd3a-6da6-4bfb-88f9-e12ecc249002"/>
    <ds:schemaRef ds:uri="9269ceac-5c65-4307-8ae2-4607a049bc12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6E3960F-D87E-4E37-A822-90B429A93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6587</TotalTime>
  <Words>1415</Words>
  <Application>Microsoft Macintosh PowerPoint</Application>
  <PresentationFormat>Custom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Scope and Intent  </vt:lpstr>
      <vt:lpstr>Leading Builders of America (LBA)</vt:lpstr>
      <vt:lpstr>Results of OGCV on RE147-19 and CE217-19 Part I and II Should be Set Aside Because They Are in Violation of CP#28. </vt:lpstr>
      <vt:lpstr>Key Concerns</vt:lpstr>
      <vt:lpstr>Proposals in Question</vt:lpstr>
      <vt:lpstr>Dangerous Precedent</vt:lpstr>
      <vt:lpstr>No Energy Savings</vt:lpstr>
      <vt:lpstr>DOE Methodology Validates No Energy Savings</vt:lpstr>
      <vt:lpstr>Key Findings</vt:lpstr>
      <vt:lpstr>CP#28 – Scope Determined by ICC Board</vt:lpstr>
      <vt:lpstr>Outside the Scope and Intent of the IECC/IRC- Energy</vt:lpstr>
      <vt:lpstr>The Committee Rejected Proposals on Grounds They Were out of Scope Action Upheld During PCH </vt:lpstr>
      <vt:lpstr>Even Proponents and Supporters Concede that Proposals are Outside Scope and Intent of IECC/IRC-Energy</vt:lpstr>
      <vt:lpstr>Even Proponents and Supporters Concede that Proposals are Outside Scope and Intent of IECC/IRC-Energy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Established Precedent</vt:lpstr>
      <vt:lpstr>Wrong Code</vt:lpstr>
      <vt:lpstr>Enforcement Issues</vt:lpstr>
      <vt:lpstr>Proponents Failed to Follow Committee Guidance on Scope</vt:lpstr>
      <vt:lpstr>Proponents Failed to Submit Proposal to Expand Scope or Intent</vt:lpstr>
      <vt:lpstr>Remedies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Amanda Hickman</cp:lastModifiedBy>
  <cp:revision>68</cp:revision>
  <dcterms:created xsi:type="dcterms:W3CDTF">2020-08-05T15:22:46Z</dcterms:created>
  <dcterms:modified xsi:type="dcterms:W3CDTF">2020-08-28T16:04:06Z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1215a8e8-73ce-4ae4-bf77-8fd9cf61a68c</vt:lpwstr>
  </property>
  <property fmtid="{D5CDD505-2E9C-101B-9397-08002B2CF9AE}" pid="3" name="ContentTypeId">
    <vt:lpwstr>0x010100E3CF6A2A83D0EA42AA4E06B0C085511E</vt:lpwstr>
  </property>
</Properties>
</file>