
<file path=[Content_Types].xml><?xml version="1.0" encoding="utf-8"?>
<Types xmlns="http://schemas.openxmlformats.org/package/2006/content-types">
  <Default Extension="xml" ContentType="application/xml"/>
  <Default Extension="jpeg" ContentType="image/jpeg"/>
  <Default Extension="tiff" ContentType="image/tiff"/>
  <Default Extension="jpg" ContentType="image/jpeg"/>
  <Default Extension="rels" ContentType="application/vnd.openxmlformats-package.relationships+xml"/>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6" r:id="rId2"/>
    <p:sldId id="277" r:id="rId3"/>
    <p:sldId id="287" r:id="rId4"/>
    <p:sldId id="285" r:id="rId5"/>
    <p:sldId id="288" r:id="rId6"/>
    <p:sldId id="289" r:id="rId7"/>
    <p:sldId id="292" r:id="rId8"/>
    <p:sldId id="295" r:id="rId9"/>
    <p:sldId id="293" r:id="rId10"/>
    <p:sldId id="296" r:id="rId11"/>
    <p:sldId id="290" r:id="rId12"/>
    <p:sldId id="286" r:id="rId13"/>
    <p:sldId id="291" r:id="rId14"/>
    <p:sldId id="256" r:id="rId15"/>
    <p:sldId id="257" r:id="rId16"/>
    <p:sldId id="278" r:id="rId17"/>
    <p:sldId id="279" r:id="rId18"/>
    <p:sldId id="280" r:id="rId19"/>
    <p:sldId id="259" r:id="rId20"/>
    <p:sldId id="260" r:id="rId21"/>
    <p:sldId id="261" r:id="rId22"/>
    <p:sldId id="262" r:id="rId23"/>
    <p:sldId id="263" r:id="rId24"/>
    <p:sldId id="281" r:id="rId25"/>
    <p:sldId id="282" r:id="rId26"/>
    <p:sldId id="265" r:id="rId27"/>
    <p:sldId id="264" r:id="rId28"/>
    <p:sldId id="297" r:id="rId29"/>
    <p:sldId id="298" r:id="rId30"/>
    <p:sldId id="283" r:id="rId31"/>
    <p:sldId id="299" r:id="rId32"/>
    <p:sldId id="284" r:id="rId33"/>
    <p:sldId id="266" r:id="rId3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83" autoAdjust="0"/>
    <p:restoredTop sz="99817" autoAdjust="0"/>
  </p:normalViewPr>
  <p:slideViewPr>
    <p:cSldViewPr snapToGrid="0" snapToObjects="1">
      <p:cViewPr>
        <p:scale>
          <a:sx n="147" d="100"/>
          <a:sy n="147" d="100"/>
        </p:scale>
        <p:origin x="-736" y="-44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D6FCA5-3912-174D-9332-97A5FAC16ED9}" type="datetimeFigureOut">
              <a:rPr lang="en-US" smtClean="0"/>
              <a:t>9/6/20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062B0-9CCE-9647-A947-D0F465B7B95A}" type="slidenum">
              <a:rPr lang="en-US" smtClean="0"/>
              <a:t>‹#›</a:t>
            </a:fld>
            <a:endParaRPr lang="en-US"/>
          </a:p>
        </p:txBody>
      </p:sp>
    </p:spTree>
    <p:extLst>
      <p:ext uri="{BB962C8B-B14F-4D97-AF65-F5344CB8AC3E}">
        <p14:creationId xmlns:p14="http://schemas.microsoft.com/office/powerpoint/2010/main" val="608259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D6FCA5-3912-174D-9332-97A5FAC16ED9}" type="datetimeFigureOut">
              <a:rPr lang="en-US" smtClean="0"/>
              <a:t>9/6/20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062B0-9CCE-9647-A947-D0F465B7B95A}" type="slidenum">
              <a:rPr lang="en-US" smtClean="0"/>
              <a:t>‹#›</a:t>
            </a:fld>
            <a:endParaRPr lang="en-US"/>
          </a:p>
        </p:txBody>
      </p:sp>
    </p:spTree>
    <p:extLst>
      <p:ext uri="{BB962C8B-B14F-4D97-AF65-F5344CB8AC3E}">
        <p14:creationId xmlns:p14="http://schemas.microsoft.com/office/powerpoint/2010/main" val="1604176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D6FCA5-3912-174D-9332-97A5FAC16ED9}" type="datetimeFigureOut">
              <a:rPr lang="en-US" smtClean="0"/>
              <a:t>9/6/20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062B0-9CCE-9647-A947-D0F465B7B95A}" type="slidenum">
              <a:rPr lang="en-US" smtClean="0"/>
              <a:t>‹#›</a:t>
            </a:fld>
            <a:endParaRPr lang="en-US"/>
          </a:p>
        </p:txBody>
      </p:sp>
    </p:spTree>
    <p:extLst>
      <p:ext uri="{BB962C8B-B14F-4D97-AF65-F5344CB8AC3E}">
        <p14:creationId xmlns:p14="http://schemas.microsoft.com/office/powerpoint/2010/main" val="620779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D6FCA5-3912-174D-9332-97A5FAC16ED9}" type="datetimeFigureOut">
              <a:rPr lang="en-US" smtClean="0"/>
              <a:t>9/6/20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062B0-9CCE-9647-A947-D0F465B7B95A}" type="slidenum">
              <a:rPr lang="en-US" smtClean="0"/>
              <a:t>‹#›</a:t>
            </a:fld>
            <a:endParaRPr lang="en-US"/>
          </a:p>
        </p:txBody>
      </p:sp>
    </p:spTree>
    <p:extLst>
      <p:ext uri="{BB962C8B-B14F-4D97-AF65-F5344CB8AC3E}">
        <p14:creationId xmlns:p14="http://schemas.microsoft.com/office/powerpoint/2010/main" val="4237357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D6FCA5-3912-174D-9332-97A5FAC16ED9}" type="datetimeFigureOut">
              <a:rPr lang="en-US" smtClean="0"/>
              <a:t>9/6/20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062B0-9CCE-9647-A947-D0F465B7B95A}" type="slidenum">
              <a:rPr lang="en-US" smtClean="0"/>
              <a:t>‹#›</a:t>
            </a:fld>
            <a:endParaRPr lang="en-US"/>
          </a:p>
        </p:txBody>
      </p:sp>
    </p:spTree>
    <p:extLst>
      <p:ext uri="{BB962C8B-B14F-4D97-AF65-F5344CB8AC3E}">
        <p14:creationId xmlns:p14="http://schemas.microsoft.com/office/powerpoint/2010/main" val="3212535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D6FCA5-3912-174D-9332-97A5FAC16ED9}" type="datetimeFigureOut">
              <a:rPr lang="en-US" smtClean="0"/>
              <a:t>9/6/20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062B0-9CCE-9647-A947-D0F465B7B95A}" type="slidenum">
              <a:rPr lang="en-US" smtClean="0"/>
              <a:t>‹#›</a:t>
            </a:fld>
            <a:endParaRPr lang="en-US"/>
          </a:p>
        </p:txBody>
      </p:sp>
    </p:spTree>
    <p:extLst>
      <p:ext uri="{BB962C8B-B14F-4D97-AF65-F5344CB8AC3E}">
        <p14:creationId xmlns:p14="http://schemas.microsoft.com/office/powerpoint/2010/main" val="2260645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D6FCA5-3912-174D-9332-97A5FAC16ED9}" type="datetimeFigureOut">
              <a:rPr lang="en-US" smtClean="0"/>
              <a:t>9/6/20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8062B0-9CCE-9647-A947-D0F465B7B95A}" type="slidenum">
              <a:rPr lang="en-US" smtClean="0"/>
              <a:t>‹#›</a:t>
            </a:fld>
            <a:endParaRPr lang="en-US"/>
          </a:p>
        </p:txBody>
      </p:sp>
    </p:spTree>
    <p:extLst>
      <p:ext uri="{BB962C8B-B14F-4D97-AF65-F5344CB8AC3E}">
        <p14:creationId xmlns:p14="http://schemas.microsoft.com/office/powerpoint/2010/main" val="250388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D6FCA5-3912-174D-9332-97A5FAC16ED9}" type="datetimeFigureOut">
              <a:rPr lang="en-US" smtClean="0"/>
              <a:t>9/6/20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8062B0-9CCE-9647-A947-D0F465B7B95A}" type="slidenum">
              <a:rPr lang="en-US" smtClean="0"/>
              <a:t>‹#›</a:t>
            </a:fld>
            <a:endParaRPr lang="en-US"/>
          </a:p>
        </p:txBody>
      </p:sp>
    </p:spTree>
    <p:extLst>
      <p:ext uri="{BB962C8B-B14F-4D97-AF65-F5344CB8AC3E}">
        <p14:creationId xmlns:p14="http://schemas.microsoft.com/office/powerpoint/2010/main" val="951263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D6FCA5-3912-174D-9332-97A5FAC16ED9}" type="datetimeFigureOut">
              <a:rPr lang="en-US" smtClean="0"/>
              <a:t>9/6/20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8062B0-9CCE-9647-A947-D0F465B7B95A}" type="slidenum">
              <a:rPr lang="en-US" smtClean="0"/>
              <a:t>‹#›</a:t>
            </a:fld>
            <a:endParaRPr lang="en-US"/>
          </a:p>
        </p:txBody>
      </p:sp>
    </p:spTree>
    <p:extLst>
      <p:ext uri="{BB962C8B-B14F-4D97-AF65-F5344CB8AC3E}">
        <p14:creationId xmlns:p14="http://schemas.microsoft.com/office/powerpoint/2010/main" val="2377584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D6FCA5-3912-174D-9332-97A5FAC16ED9}" type="datetimeFigureOut">
              <a:rPr lang="en-US" smtClean="0"/>
              <a:t>9/6/20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062B0-9CCE-9647-A947-D0F465B7B95A}" type="slidenum">
              <a:rPr lang="en-US" smtClean="0"/>
              <a:t>‹#›</a:t>
            </a:fld>
            <a:endParaRPr lang="en-US"/>
          </a:p>
        </p:txBody>
      </p:sp>
    </p:spTree>
    <p:extLst>
      <p:ext uri="{BB962C8B-B14F-4D97-AF65-F5344CB8AC3E}">
        <p14:creationId xmlns:p14="http://schemas.microsoft.com/office/powerpoint/2010/main" val="1448877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D6FCA5-3912-174D-9332-97A5FAC16ED9}" type="datetimeFigureOut">
              <a:rPr lang="en-US" smtClean="0"/>
              <a:t>9/6/20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062B0-9CCE-9647-A947-D0F465B7B95A}" type="slidenum">
              <a:rPr lang="en-US" smtClean="0"/>
              <a:t>‹#›</a:t>
            </a:fld>
            <a:endParaRPr lang="en-US"/>
          </a:p>
        </p:txBody>
      </p:sp>
    </p:spTree>
    <p:extLst>
      <p:ext uri="{BB962C8B-B14F-4D97-AF65-F5344CB8AC3E}">
        <p14:creationId xmlns:p14="http://schemas.microsoft.com/office/powerpoint/2010/main" val="20429554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CD6FCA5-3912-174D-9332-97A5FAC16ED9}" type="datetimeFigureOut">
              <a:rPr lang="en-US" smtClean="0"/>
              <a:t>9/6/20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48062B0-9CCE-9647-A947-D0F465B7B95A}" type="slidenum">
              <a:rPr lang="en-US" smtClean="0"/>
              <a:t>‹#›</a:t>
            </a:fld>
            <a:endParaRPr lang="en-US"/>
          </a:p>
        </p:txBody>
      </p:sp>
    </p:spTree>
    <p:extLst>
      <p:ext uri="{BB962C8B-B14F-4D97-AF65-F5344CB8AC3E}">
        <p14:creationId xmlns:p14="http://schemas.microsoft.com/office/powerpoint/2010/main" val="2900197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tif"/><Relationship Id="rId4" Type="http://schemas.openxmlformats.org/officeDocument/2006/relationships/image" Target="../media/image16.tiff"/><Relationship Id="rId1" Type="http://schemas.openxmlformats.org/officeDocument/2006/relationships/slideLayout" Target="../slideLayouts/slideLayout1.xml"/><Relationship Id="rId2" Type="http://schemas.openxmlformats.org/officeDocument/2006/relationships/image" Target="../media/image14.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 Id="rId3"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 Id="rId3"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 Id="rId3"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 Id="rId3" Type="http://schemas.openxmlformats.org/officeDocument/2006/relationships/image" Target="../media/image1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 Id="rId3"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hyperlink" Target="mailto:bldguse@aol.com" TargetMode="External"/><Relationship Id="rId5" Type="http://schemas.openxmlformats.org/officeDocument/2006/relationships/hyperlink" Target="http://www.bldguse.com" TargetMode="External"/><Relationship Id="rId1" Type="http://schemas.openxmlformats.org/officeDocument/2006/relationships/slideLayout" Target="../slideLayouts/slideLayout1.xml"/><Relationship Id="rId2" Type="http://schemas.openxmlformats.org/officeDocument/2006/relationships/image" Target="../media/image1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402605" y="181430"/>
            <a:ext cx="8095601" cy="4869024"/>
          </a:xfrm>
          <a:prstGeom prst="rect">
            <a:avLst/>
          </a:prstGeom>
          <a:noFill/>
        </p:spPr>
        <p:txBody>
          <a:bodyPr wrap="square" rtlCol="0">
            <a:spAutoFit/>
          </a:bodyPr>
          <a:lstStyle/>
          <a:p>
            <a:pPr algn="ctr"/>
            <a:r>
              <a:rPr lang="en-US" sz="3200" b="1" dirty="0" smtClean="0"/>
              <a:t>Opposition to LBA &amp; NAHB </a:t>
            </a:r>
          </a:p>
          <a:p>
            <a:pPr algn="ctr"/>
            <a:r>
              <a:rPr lang="en-US" sz="3200" b="1" dirty="0" smtClean="0"/>
              <a:t>Appeals on Energy Issues</a:t>
            </a:r>
          </a:p>
          <a:p>
            <a:pPr algn="ctr">
              <a:lnSpc>
                <a:spcPct val="50000"/>
              </a:lnSpc>
            </a:pPr>
            <a:endParaRPr lang="en-US" sz="3200" b="1" dirty="0" smtClean="0"/>
          </a:p>
          <a:p>
            <a:pPr algn="ctr">
              <a:lnSpc>
                <a:spcPct val="90000"/>
              </a:lnSpc>
            </a:pPr>
            <a:r>
              <a:rPr lang="en-US" sz="2400" b="1" i="1" dirty="0" smtClean="0"/>
              <a:t>Comments provided by Jake Pauls, BArch, CPE, </a:t>
            </a:r>
            <a:r>
              <a:rPr lang="en-US" sz="2400" b="1" i="1" dirty="0" err="1" smtClean="0"/>
              <a:t>HonDSc</a:t>
            </a:r>
            <a:endParaRPr lang="en-US" sz="2400" b="1" i="1" dirty="0" smtClean="0"/>
          </a:p>
          <a:p>
            <a:pPr algn="ctr">
              <a:lnSpc>
                <a:spcPct val="90000"/>
              </a:lnSpc>
            </a:pPr>
            <a:r>
              <a:rPr lang="en-US" sz="2400" i="1" dirty="0" smtClean="0"/>
              <a:t>Jake Pauls Consulting Services</a:t>
            </a:r>
          </a:p>
          <a:p>
            <a:pPr algn="ctr">
              <a:lnSpc>
                <a:spcPct val="90000"/>
              </a:lnSpc>
            </a:pPr>
            <a:r>
              <a:rPr lang="en-US" sz="2400" i="1" dirty="0" smtClean="0"/>
              <a:t>Silver Spring, MD &amp; Toronto, </a:t>
            </a:r>
            <a:r>
              <a:rPr lang="en-US" sz="2400" i="1" dirty="0" smtClean="0"/>
              <a:t>Canada</a:t>
            </a:r>
          </a:p>
          <a:p>
            <a:pPr algn="ctr">
              <a:lnSpc>
                <a:spcPct val="50000"/>
              </a:lnSpc>
            </a:pPr>
            <a:endParaRPr lang="en-US" sz="2400" i="1" dirty="0" smtClean="0"/>
          </a:p>
          <a:p>
            <a:pPr algn="ctr">
              <a:lnSpc>
                <a:spcPct val="90000"/>
              </a:lnSpc>
            </a:pPr>
            <a:r>
              <a:rPr lang="en-US" sz="2400" dirty="0" smtClean="0"/>
              <a:t>77-year old, ICC </a:t>
            </a:r>
            <a:r>
              <a:rPr lang="en-US" sz="2400" dirty="0"/>
              <a:t>Member for over two </a:t>
            </a:r>
            <a:r>
              <a:rPr lang="en-US" sz="2400" dirty="0" smtClean="0"/>
              <a:t>decades, with</a:t>
            </a:r>
            <a:endParaRPr lang="en-US" sz="2400" dirty="0"/>
          </a:p>
          <a:p>
            <a:pPr algn="ctr">
              <a:lnSpc>
                <a:spcPct val="90000"/>
              </a:lnSpc>
            </a:pPr>
            <a:r>
              <a:rPr lang="en-US" sz="2400" dirty="0" smtClean="0"/>
              <a:t>280 </a:t>
            </a:r>
            <a:r>
              <a:rPr lang="en-US" sz="2400" dirty="0"/>
              <a:t>c</a:t>
            </a:r>
            <a:r>
              <a:rPr lang="en-US" sz="2400" dirty="0" smtClean="0"/>
              <a:t>ommittee</a:t>
            </a:r>
            <a:r>
              <a:rPr lang="en-US" sz="2400" dirty="0"/>
              <a:t>-years of codes &amp; standards development</a:t>
            </a:r>
          </a:p>
          <a:p>
            <a:pPr algn="ctr">
              <a:lnSpc>
                <a:spcPct val="90000"/>
              </a:lnSpc>
            </a:pPr>
            <a:r>
              <a:rPr lang="en-US" sz="2400" dirty="0"/>
              <a:t>experience in the USA, </a:t>
            </a:r>
            <a:r>
              <a:rPr lang="en-US" sz="2400" dirty="0" smtClean="0"/>
              <a:t>including—</a:t>
            </a:r>
            <a:r>
              <a:rPr lang="en-US" sz="2400" i="1" dirty="0" smtClean="0"/>
              <a:t>currently</a:t>
            </a:r>
            <a:r>
              <a:rPr lang="en-US" sz="2400" dirty="0" smtClean="0"/>
              <a:t>—2 </a:t>
            </a:r>
            <a:r>
              <a:rPr lang="en-US" sz="2400" dirty="0"/>
              <a:t>ICC </a:t>
            </a:r>
            <a:r>
              <a:rPr lang="en-US" sz="2400" dirty="0" smtClean="0"/>
              <a:t>committees</a:t>
            </a:r>
            <a:endParaRPr lang="en-US" sz="2400" dirty="0"/>
          </a:p>
          <a:p>
            <a:pPr algn="ctr">
              <a:lnSpc>
                <a:spcPct val="90000"/>
              </a:lnSpc>
            </a:pPr>
            <a:r>
              <a:rPr lang="en-US" sz="2400" dirty="0"/>
              <a:t>(IAC &amp; A117</a:t>
            </a:r>
            <a:r>
              <a:rPr lang="en-US" sz="2400" dirty="0" smtClean="0"/>
              <a:t>), 11 NFPA committees, and 4 on other organizations’ standards. On ten committees Jake formally represents the American Public Health Association, APHA.</a:t>
            </a:r>
            <a:endParaRPr lang="en-US" sz="2400" dirty="0"/>
          </a:p>
          <a:p>
            <a:pPr algn="ctr"/>
            <a:endParaRPr lang="en-US" sz="2400" dirty="0"/>
          </a:p>
        </p:txBody>
      </p:sp>
    </p:spTree>
    <p:extLst>
      <p:ext uri="{BB962C8B-B14F-4D97-AF65-F5344CB8AC3E}">
        <p14:creationId xmlns:p14="http://schemas.microsoft.com/office/powerpoint/2010/main" val="11476639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cintosh HD:Users:jakepauls:Pictures:iPhoto Library-Technical for MBA.photolibrary:Masters:2019:08:04:20190804-110926:DSC_0969.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72928" y="1460071"/>
            <a:ext cx="5625813" cy="3683429"/>
          </a:xfrm>
          <a:prstGeom prst="rect">
            <a:avLst/>
          </a:prstGeom>
          <a:noFill/>
          <a:ln>
            <a:noFill/>
          </a:ln>
        </p:spPr>
      </p:pic>
      <p:sp>
        <p:nvSpPr>
          <p:cNvPr id="6" name="TextBox 5"/>
          <p:cNvSpPr txBox="1"/>
          <p:nvPr/>
        </p:nvSpPr>
        <p:spPr>
          <a:xfrm>
            <a:off x="31356" y="808611"/>
            <a:ext cx="9039189" cy="651460"/>
          </a:xfrm>
          <a:prstGeom prst="rect">
            <a:avLst/>
          </a:prstGeom>
          <a:noFill/>
        </p:spPr>
        <p:txBody>
          <a:bodyPr wrap="square" rtlCol="0">
            <a:spAutoFit/>
          </a:bodyPr>
          <a:lstStyle/>
          <a:p>
            <a:pPr algn="ctr">
              <a:lnSpc>
                <a:spcPct val="90000"/>
              </a:lnSpc>
            </a:pPr>
            <a:r>
              <a:rPr lang="en-US" sz="2000" dirty="0" smtClean="0"/>
              <a:t>Beyond being a leader in efficient energy use; </a:t>
            </a:r>
          </a:p>
          <a:p>
            <a:pPr algn="ctr">
              <a:lnSpc>
                <a:spcPct val="90000"/>
              </a:lnSpc>
            </a:pPr>
            <a:r>
              <a:rPr lang="en-US" sz="2000" dirty="0"/>
              <a:t>b</a:t>
            </a:r>
            <a:r>
              <a:rPr lang="en-US" sz="2000" dirty="0" smtClean="0"/>
              <a:t>uilding safety is state-of-the-art as well, including all its stairways and elevators.</a:t>
            </a:r>
            <a:endParaRPr lang="en-US" sz="2000" dirty="0"/>
          </a:p>
        </p:txBody>
      </p:sp>
      <p:sp>
        <p:nvSpPr>
          <p:cNvPr id="13" name="TextBox 12"/>
          <p:cNvSpPr txBox="1"/>
          <p:nvPr/>
        </p:nvSpPr>
        <p:spPr>
          <a:xfrm>
            <a:off x="2994711" y="219498"/>
            <a:ext cx="3316658" cy="707886"/>
          </a:xfrm>
          <a:prstGeom prst="rect">
            <a:avLst/>
          </a:prstGeom>
          <a:noFill/>
        </p:spPr>
        <p:txBody>
          <a:bodyPr wrap="none" rtlCol="0">
            <a:spAutoFit/>
          </a:bodyPr>
          <a:lstStyle/>
          <a:p>
            <a:pPr algn="ctr"/>
            <a:r>
              <a:rPr lang="en-US" sz="2000" b="1" dirty="0" smtClean="0"/>
              <a:t>Jake Pauls’ Apt.-based office</a:t>
            </a:r>
          </a:p>
          <a:p>
            <a:pPr algn="ctr"/>
            <a:r>
              <a:rPr lang="en-US" sz="2000" dirty="0" smtClean="0"/>
              <a:t>in </a:t>
            </a:r>
            <a:r>
              <a:rPr lang="en-US" sz="2000" i="1" dirty="0" smtClean="0"/>
              <a:t>The Pearl</a:t>
            </a:r>
            <a:r>
              <a:rPr lang="en-US" sz="2000" dirty="0" smtClean="0"/>
              <a:t>, Silver Spring, MD </a:t>
            </a:r>
            <a:endParaRPr lang="en-US" sz="2000" dirty="0"/>
          </a:p>
        </p:txBody>
      </p:sp>
    </p:spTree>
    <p:extLst>
      <p:ext uri="{BB962C8B-B14F-4D97-AF65-F5344CB8AC3E}">
        <p14:creationId xmlns:p14="http://schemas.microsoft.com/office/powerpoint/2010/main" val="15490922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ndmother's House.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32" y="0"/>
            <a:ext cx="6524576" cy="5143500"/>
          </a:xfrm>
          <a:prstGeom prst="rect">
            <a:avLst/>
          </a:prstGeom>
        </p:spPr>
      </p:pic>
      <p:sp>
        <p:nvSpPr>
          <p:cNvPr id="3" name="TextBox 2"/>
          <p:cNvSpPr txBox="1"/>
          <p:nvPr/>
        </p:nvSpPr>
        <p:spPr>
          <a:xfrm>
            <a:off x="6541792" y="1285869"/>
            <a:ext cx="2541728" cy="3698449"/>
          </a:xfrm>
          <a:prstGeom prst="rect">
            <a:avLst/>
          </a:prstGeom>
          <a:noFill/>
        </p:spPr>
        <p:txBody>
          <a:bodyPr wrap="square" rtlCol="0">
            <a:spAutoFit/>
          </a:bodyPr>
          <a:lstStyle/>
          <a:p>
            <a:pPr>
              <a:lnSpc>
                <a:spcPct val="90000"/>
              </a:lnSpc>
            </a:pPr>
            <a:r>
              <a:rPr lang="en-US" sz="2000" dirty="0" smtClean="0"/>
              <a:t>Built c.1920 by/for my grandfather in the northern Canadian prairies, this is the first house for which I have memories—</a:t>
            </a:r>
            <a:r>
              <a:rPr lang="en-US" sz="2000" i="1" dirty="0" smtClean="0"/>
              <a:t>beyond being born here</a:t>
            </a:r>
            <a:r>
              <a:rPr lang="en-US" sz="2000" dirty="0" smtClean="0"/>
              <a:t>. My grandmother raised 12 of her own children here as well as a few grandchildren. It was totally “off the grid” in relation to electricity. </a:t>
            </a:r>
            <a:endParaRPr lang="en-US" sz="2000" dirty="0"/>
          </a:p>
        </p:txBody>
      </p:sp>
    </p:spTree>
    <p:extLst>
      <p:ext uri="{BB962C8B-B14F-4D97-AF65-F5344CB8AC3E}">
        <p14:creationId xmlns:p14="http://schemas.microsoft.com/office/powerpoint/2010/main" val="25610521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053111" y="2293047"/>
            <a:ext cx="5116106" cy="2854453"/>
          </a:xfrm>
          <a:prstGeom prst="rect">
            <a:avLst/>
          </a:prstGeom>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56228" y="2245213"/>
            <a:ext cx="3996883" cy="2893648"/>
          </a:xfrm>
          <a:prstGeom prst="rect">
            <a:avLst/>
          </a:prstGeom>
        </p:spPr>
      </p:pic>
      <p:sp>
        <p:nvSpPr>
          <p:cNvPr id="3" name="TextBox 2"/>
          <p:cNvSpPr txBox="1"/>
          <p:nvPr/>
        </p:nvSpPr>
        <p:spPr>
          <a:xfrm>
            <a:off x="322176" y="58401"/>
            <a:ext cx="6684586" cy="1323439"/>
          </a:xfrm>
          <a:prstGeom prst="rect">
            <a:avLst/>
          </a:prstGeom>
          <a:noFill/>
        </p:spPr>
        <p:txBody>
          <a:bodyPr wrap="square" rtlCol="0">
            <a:spAutoFit/>
          </a:bodyPr>
          <a:lstStyle/>
          <a:p>
            <a:r>
              <a:rPr lang="en-US" sz="2000" dirty="0" smtClean="0"/>
              <a:t>Over the last 70 years in the USA, beginning with Levittown  NY homes, c.1950, homes—shown </a:t>
            </a:r>
            <a:r>
              <a:rPr lang="en-US" sz="2000" i="1" dirty="0" smtClean="0"/>
              <a:t>here with about 1500 </a:t>
            </a:r>
            <a:r>
              <a:rPr lang="en-US" sz="2000" i="1" dirty="0" err="1" smtClean="0"/>
              <a:t>sq</a:t>
            </a:r>
            <a:r>
              <a:rPr lang="en-US" sz="2000" i="1" dirty="0" smtClean="0"/>
              <a:t> </a:t>
            </a:r>
            <a:r>
              <a:rPr lang="en-US" sz="2000" i="1" dirty="0" err="1" smtClean="0"/>
              <a:t>ft</a:t>
            </a:r>
            <a:r>
              <a:rPr lang="en-US" sz="2000" dirty="0" smtClean="0"/>
              <a:t>—had as little as 700 </a:t>
            </a:r>
            <a:r>
              <a:rPr lang="en-US" sz="2000" dirty="0" err="1" smtClean="0"/>
              <a:t>sq</a:t>
            </a:r>
            <a:r>
              <a:rPr lang="en-US" sz="2000" dirty="0" smtClean="0"/>
              <a:t> ft. This rapidly expanded by more  than 1200 </a:t>
            </a:r>
            <a:r>
              <a:rPr lang="en-US" sz="2000" dirty="0" err="1" smtClean="0"/>
              <a:t>sq</a:t>
            </a:r>
            <a:r>
              <a:rPr lang="en-US" sz="2000" dirty="0" smtClean="0"/>
              <a:t> </a:t>
            </a:r>
            <a:r>
              <a:rPr lang="en-US" sz="2000" dirty="0" err="1" smtClean="0"/>
              <a:t>ft</a:t>
            </a:r>
            <a:r>
              <a:rPr lang="en-US" sz="2000" dirty="0" smtClean="0"/>
              <a:t> in average size by 2000, according to NAHB. </a:t>
            </a:r>
            <a:endParaRPr lang="en-US" sz="2000" dirty="0"/>
          </a:p>
        </p:txBody>
      </p:sp>
      <p:sp>
        <p:nvSpPr>
          <p:cNvPr id="5" name="TextBox 4"/>
          <p:cNvSpPr txBox="1"/>
          <p:nvPr/>
        </p:nvSpPr>
        <p:spPr>
          <a:xfrm>
            <a:off x="317418" y="1263877"/>
            <a:ext cx="8826581" cy="1015663"/>
          </a:xfrm>
          <a:prstGeom prst="rect">
            <a:avLst/>
          </a:prstGeom>
          <a:noFill/>
        </p:spPr>
        <p:txBody>
          <a:bodyPr wrap="square" rtlCol="0">
            <a:spAutoFit/>
          </a:bodyPr>
          <a:lstStyle/>
          <a:p>
            <a:r>
              <a:rPr lang="en-US" sz="2000" dirty="0"/>
              <a:t>Note that, </a:t>
            </a:r>
            <a:r>
              <a:rPr lang="en-US" sz="2000" dirty="0" smtClean="0"/>
              <a:t>if built </a:t>
            </a:r>
            <a:r>
              <a:rPr lang="en-US" sz="2000" dirty="0"/>
              <a:t>to NAHB-touted dimensions, </a:t>
            </a:r>
            <a:r>
              <a:rPr lang="en-US" sz="2000" dirty="0" smtClean="0"/>
              <a:t>home stairways today are currently no </a:t>
            </a:r>
            <a:r>
              <a:rPr lang="en-US" sz="2000" dirty="0"/>
              <a:t>better </a:t>
            </a:r>
            <a:r>
              <a:rPr lang="en-US" sz="2000" dirty="0" smtClean="0"/>
              <a:t>than this 1950s home had despite huge size </a:t>
            </a:r>
            <a:r>
              <a:rPr lang="en-US" sz="2000" dirty="0"/>
              <a:t>increases of </a:t>
            </a:r>
            <a:r>
              <a:rPr lang="en-US" sz="2000" dirty="0" smtClean="0"/>
              <a:t>homes over several decades</a:t>
            </a:r>
            <a:r>
              <a:rPr lang="en-US" sz="2000" i="1" dirty="0" smtClean="0"/>
              <a:t>—despite injury statistics and research showing their gave dangers.</a:t>
            </a:r>
            <a:endParaRPr lang="en-US" sz="2000" i="1" dirty="0"/>
          </a:p>
        </p:txBody>
      </p:sp>
    </p:spTree>
    <p:extLst>
      <p:ext uri="{BB962C8B-B14F-4D97-AF65-F5344CB8AC3E}">
        <p14:creationId xmlns:p14="http://schemas.microsoft.com/office/powerpoint/2010/main" val="100697603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2176" y="58401"/>
            <a:ext cx="6684586" cy="1323439"/>
          </a:xfrm>
          <a:prstGeom prst="rect">
            <a:avLst/>
          </a:prstGeom>
          <a:noFill/>
        </p:spPr>
        <p:txBody>
          <a:bodyPr wrap="square" rtlCol="0">
            <a:spAutoFit/>
          </a:bodyPr>
          <a:lstStyle/>
          <a:p>
            <a:r>
              <a:rPr lang="en-US" sz="2000" dirty="0" smtClean="0"/>
              <a:t>I would be one of the last persons ever asserting that home builders give sufficient attention to public health and safety in relation to very large societal issues such as stairway usability and safety plus the grave threats posed by global climate</a:t>
            </a:r>
            <a:endParaRPr lang="en-US" sz="2000" dirty="0"/>
          </a:p>
        </p:txBody>
      </p:sp>
      <p:sp>
        <p:nvSpPr>
          <p:cNvPr id="4" name="TextBox 3"/>
          <p:cNvSpPr txBox="1"/>
          <p:nvPr/>
        </p:nvSpPr>
        <p:spPr>
          <a:xfrm>
            <a:off x="317418" y="1263877"/>
            <a:ext cx="8711027" cy="4093428"/>
          </a:xfrm>
          <a:prstGeom prst="rect">
            <a:avLst/>
          </a:prstGeom>
          <a:noFill/>
        </p:spPr>
        <p:txBody>
          <a:bodyPr wrap="square" rtlCol="0">
            <a:spAutoFit/>
          </a:bodyPr>
          <a:lstStyle/>
          <a:p>
            <a:r>
              <a:rPr lang="en-US" sz="2000" dirty="0" smtClean="0"/>
              <a:t>change</a:t>
            </a:r>
            <a:r>
              <a:rPr lang="en-US" sz="2000" i="1" dirty="0" smtClean="0"/>
              <a:t>.</a:t>
            </a:r>
          </a:p>
          <a:p>
            <a:pPr>
              <a:lnSpc>
                <a:spcPct val="50000"/>
              </a:lnSpc>
            </a:pPr>
            <a:endParaRPr lang="en-US" sz="2000" i="1" dirty="0" smtClean="0"/>
          </a:p>
          <a:p>
            <a:r>
              <a:rPr lang="en-US" sz="2000" dirty="0" smtClean="0"/>
              <a:t>The proponents, including those in the Energy Efficient Codes Coalition (EECC), of  changes to new home energy conservation, etc., with improvements t  I-Codes, have done something historic, remarkable, and increasingly crucial given the wide range of news from the USA and beyond on what is happening to our treasured environment, including destruction of our homes, livelihoods and recreational opportunities by the traditional four dangers of earth, air, fire and water.</a:t>
            </a:r>
          </a:p>
          <a:p>
            <a:pPr>
              <a:lnSpc>
                <a:spcPct val="50000"/>
              </a:lnSpc>
            </a:pPr>
            <a:endParaRPr lang="en-US" sz="2000" dirty="0" smtClean="0"/>
          </a:p>
          <a:p>
            <a:r>
              <a:rPr lang="en-US" sz="2000" dirty="0" smtClean="0"/>
              <a:t>I applaud the proponents efforts which, I hope, will have long lasting effects, not only with saving our planet, but in forcing the leadership of ICC to reconsider its two-plus decades of operating with an overly cozy relationship to home builders, especially the National Association of Home Builders, NAHB (and, now, LBA also).</a:t>
            </a:r>
            <a:endParaRPr lang="en-US" sz="2000" dirty="0"/>
          </a:p>
          <a:p>
            <a:endParaRPr lang="en-US" sz="2000" dirty="0"/>
          </a:p>
        </p:txBody>
      </p:sp>
    </p:spTree>
    <p:extLst>
      <p:ext uri="{BB962C8B-B14F-4D97-AF65-F5344CB8AC3E}">
        <p14:creationId xmlns:p14="http://schemas.microsoft.com/office/powerpoint/2010/main" val="7427914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299616" y="181430"/>
            <a:ext cx="6621999" cy="4806445"/>
          </a:xfrm>
          <a:prstGeom prst="rect">
            <a:avLst/>
          </a:prstGeom>
          <a:noFill/>
        </p:spPr>
        <p:txBody>
          <a:bodyPr wrap="square" rtlCol="0">
            <a:spAutoFit/>
          </a:bodyPr>
          <a:lstStyle/>
          <a:p>
            <a:pPr marL="342900" indent="-342900">
              <a:lnSpc>
                <a:spcPct val="90000"/>
              </a:lnSpc>
              <a:buFont typeface="Wingdings" charset="2"/>
              <a:buChar char="§"/>
            </a:pPr>
            <a:r>
              <a:rPr lang="en-US" sz="2000" dirty="0" smtClean="0"/>
              <a:t>Over the two-decade-plus history of the ICC, there has   not —</a:t>
            </a:r>
            <a:r>
              <a:rPr lang="en-US" sz="2000" i="1" dirty="0" smtClean="0"/>
              <a:t>reportedly</a:t>
            </a:r>
            <a:r>
              <a:rPr lang="en-US" sz="2000" dirty="0"/>
              <a:t>—</a:t>
            </a:r>
            <a:r>
              <a:rPr lang="en-US" sz="2000" dirty="0" smtClean="0"/>
              <a:t>been a comparable instance of ICC voting members exhibiting their power in opposition to the </a:t>
            </a:r>
            <a:r>
              <a:rPr lang="en-US" sz="2000" dirty="0" smtClean="0"/>
              <a:t>smaller </a:t>
            </a:r>
            <a:r>
              <a:rPr lang="en-US" sz="2000" dirty="0" smtClean="0"/>
              <a:t>number of proponents, code development committee members and the relatively small proportion of voting ICC members able to attend, and vote at, hearings.</a:t>
            </a:r>
          </a:p>
          <a:p>
            <a:pPr>
              <a:lnSpc>
                <a:spcPct val="90000"/>
              </a:lnSpc>
            </a:pPr>
            <a:r>
              <a:rPr lang="en-US" sz="2000" dirty="0" smtClean="0"/>
              <a:t> </a:t>
            </a:r>
          </a:p>
          <a:p>
            <a:pPr marL="342900" indent="-342900">
              <a:lnSpc>
                <a:spcPct val="90000"/>
              </a:lnSpc>
              <a:buFont typeface="Wingdings" charset="2"/>
              <a:buChar char="§"/>
            </a:pPr>
            <a:r>
              <a:rPr lang="en-US" sz="2000" dirty="0" smtClean="0"/>
              <a:t>Thus, it is healthy to see the Governmental voting process being used to make up for the largely, industry-dominated hearings, especially the </a:t>
            </a:r>
            <a:r>
              <a:rPr lang="en-US" sz="2000" b="1" i="1" dirty="0" smtClean="0"/>
              <a:t>Committee Action Hearings</a:t>
            </a:r>
            <a:r>
              <a:rPr lang="en-US" sz="2000" dirty="0" smtClean="0"/>
              <a:t> (CAH) where NAHB needs to only convince 25 percent of other Cttee. members to reject proposals that NAHB opposes.</a:t>
            </a:r>
          </a:p>
          <a:p>
            <a:pPr>
              <a:lnSpc>
                <a:spcPct val="90000"/>
              </a:lnSpc>
            </a:pPr>
            <a:r>
              <a:rPr lang="en-US" sz="2000" dirty="0" smtClean="0"/>
              <a:t> </a:t>
            </a:r>
          </a:p>
          <a:p>
            <a:pPr marL="342900" indent="-342900">
              <a:lnSpc>
                <a:spcPct val="90000"/>
              </a:lnSpc>
              <a:buFont typeface="Wingdings" charset="2"/>
              <a:buChar char="§"/>
            </a:pPr>
            <a:r>
              <a:rPr lang="en-US" sz="2000" dirty="0" smtClean="0"/>
              <a:t>Other proponents need to convince 75 percent of the non-NAHB Cttee. </a:t>
            </a:r>
            <a:r>
              <a:rPr lang="en-US" sz="2000" dirty="0"/>
              <a:t>m</a:t>
            </a:r>
            <a:r>
              <a:rPr lang="en-US" sz="2000" dirty="0" smtClean="0"/>
              <a:t>embers to allow a proposal to proceed to the Public Comment Hearing without having to get two-thirds of the assembly </a:t>
            </a:r>
            <a:r>
              <a:rPr lang="en-US" sz="2000" b="1" i="1" dirty="0" smtClean="0"/>
              <a:t>to even allow comment discussion</a:t>
            </a:r>
            <a:r>
              <a:rPr lang="en-US" sz="2000" b="1" dirty="0" smtClean="0"/>
              <a:t>.</a:t>
            </a:r>
            <a:endParaRPr lang="en-US" sz="2000" b="1" dirty="0"/>
          </a:p>
        </p:txBody>
      </p:sp>
      <p:pic>
        <p:nvPicPr>
          <p:cNvPr id="2" name="Picture 1" descr="IMG_0635 - Version 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6828663" y="1429919"/>
            <a:ext cx="2335985" cy="3724657"/>
          </a:xfrm>
          <a:prstGeom prst="rect">
            <a:avLst/>
          </a:prstGeom>
        </p:spPr>
      </p:pic>
    </p:spTree>
    <p:extLst>
      <p:ext uri="{BB962C8B-B14F-4D97-AF65-F5344CB8AC3E}">
        <p14:creationId xmlns:p14="http://schemas.microsoft.com/office/powerpoint/2010/main" val="327999217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le0926.ti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42829" y="2110543"/>
            <a:ext cx="5107480" cy="2470243"/>
          </a:xfrm>
          <a:prstGeom prst="rect">
            <a:avLst/>
          </a:prstGeom>
        </p:spPr>
      </p:pic>
      <p:pic>
        <p:nvPicPr>
          <p:cNvPr id="4" name="Picture 3" descr="File0927.tif"/>
          <p:cNvPicPr>
            <a:picLocks noChangeAspect="1"/>
          </p:cNvPicPr>
          <p:nvPr/>
        </p:nvPicPr>
        <p:blipFill rotWithShape="1">
          <a:blip r:embed="rId3" cstate="screen">
            <a:extLst>
              <a:ext uri="{28A0092B-C50C-407E-A947-70E740481C1C}">
                <a14:useLocalDpi xmlns:a14="http://schemas.microsoft.com/office/drawing/2010/main"/>
              </a:ext>
            </a:extLst>
          </a:blip>
          <a:srcRect t="10127"/>
          <a:stretch/>
        </p:blipFill>
        <p:spPr>
          <a:xfrm>
            <a:off x="540477" y="645583"/>
            <a:ext cx="3608184" cy="4508500"/>
          </a:xfrm>
          <a:prstGeom prst="rect">
            <a:avLst/>
          </a:prstGeom>
        </p:spPr>
      </p:pic>
      <p:sp>
        <p:nvSpPr>
          <p:cNvPr id="2" name="Bent-Up Arrow 1"/>
          <p:cNvSpPr/>
          <p:nvPr/>
        </p:nvSpPr>
        <p:spPr>
          <a:xfrm>
            <a:off x="3164416" y="4499720"/>
            <a:ext cx="3503083" cy="368613"/>
          </a:xfrm>
          <a:prstGeom prst="bentUpArrow">
            <a:avLst>
              <a:gd name="adj1" fmla="val 25000"/>
              <a:gd name="adj2" fmla="val 25000"/>
              <a:gd name="adj3" fmla="val 25000"/>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File0927.tif"/>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345" y="31749"/>
            <a:ext cx="6796010" cy="677747"/>
          </a:xfrm>
          <a:prstGeom prst="rect">
            <a:avLst/>
          </a:prstGeom>
        </p:spPr>
      </p:pic>
    </p:spTree>
    <p:extLst>
      <p:ext uri="{BB962C8B-B14F-4D97-AF65-F5344CB8AC3E}">
        <p14:creationId xmlns:p14="http://schemas.microsoft.com/office/powerpoint/2010/main" val="15146152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5333" y="3492500"/>
            <a:ext cx="5016500" cy="1519591"/>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614573" y="1226439"/>
            <a:ext cx="2286010" cy="3785652"/>
          </a:xfrm>
          <a:prstGeom prst="rect">
            <a:avLst/>
          </a:prstGeom>
          <a:noFill/>
        </p:spPr>
        <p:txBody>
          <a:bodyPr wrap="square" rtlCol="0">
            <a:spAutoFit/>
          </a:bodyPr>
          <a:lstStyle/>
          <a:p>
            <a:r>
              <a:rPr lang="en-US" sz="2000" dirty="0" smtClean="0"/>
              <a:t>Comment: </a:t>
            </a:r>
            <a:r>
              <a:rPr lang="en-US" sz="2000" i="1" dirty="0" smtClean="0"/>
              <a:t>From </a:t>
            </a:r>
            <a:r>
              <a:rPr lang="en-US" sz="2000" i="1" dirty="0" smtClean="0"/>
              <a:t>my public health role, as a bridge among several disciplines</a:t>
            </a:r>
            <a:r>
              <a:rPr lang="en-US" sz="2000" i="1" dirty="0" smtClean="0"/>
              <a:t>,  </a:t>
            </a:r>
            <a:r>
              <a:rPr lang="en-US" sz="2000" i="1" dirty="0" smtClean="0"/>
              <a:t> I know</a:t>
            </a:r>
            <a:r>
              <a:rPr lang="en-US" sz="2000" i="1" dirty="0" smtClean="0"/>
              <a:t> </a:t>
            </a:r>
            <a:r>
              <a:rPr lang="en-US" sz="2000" i="1" dirty="0" smtClean="0"/>
              <a:t>the </a:t>
            </a:r>
            <a:r>
              <a:rPr lang="en-US" sz="2000" i="1" dirty="0" smtClean="0"/>
              <a:t>public </a:t>
            </a:r>
            <a:r>
              <a:rPr lang="en-US" sz="2000" i="1" dirty="0" smtClean="0"/>
              <a:t>is being very badly served by what the ICC Board and NAHB are doing. See next </a:t>
            </a:r>
            <a:r>
              <a:rPr lang="en-US" sz="2000" i="1" dirty="0" smtClean="0"/>
              <a:t>pages </a:t>
            </a:r>
            <a:r>
              <a:rPr lang="en-US" sz="2000" i="1" dirty="0" smtClean="0"/>
              <a:t>for details of </a:t>
            </a:r>
            <a:r>
              <a:rPr lang="en-US" sz="2000" i="1" dirty="0" smtClean="0"/>
              <a:t>the ICC</a:t>
            </a:r>
            <a:r>
              <a:rPr lang="en-US" sz="2000" i="1" dirty="0" smtClean="0"/>
              <a:t>-</a:t>
            </a:r>
            <a:r>
              <a:rPr lang="en-US" sz="2000" i="1" dirty="0" smtClean="0"/>
              <a:t>NAHB </a:t>
            </a:r>
            <a:r>
              <a:rPr lang="en-US" sz="2000" i="1" dirty="0" smtClean="0"/>
              <a:t>partner</a:t>
            </a:r>
            <a:r>
              <a:rPr lang="en-US" sz="2000" i="1" dirty="0" smtClean="0"/>
              <a:t>ship</a:t>
            </a:r>
            <a:r>
              <a:rPr lang="en-US" sz="2000" i="1" dirty="0" smtClean="0"/>
              <a:t>.</a:t>
            </a:r>
            <a:endParaRPr lang="en-US" sz="2000" i="1" dirty="0"/>
          </a:p>
        </p:txBody>
      </p:sp>
      <p:sp>
        <p:nvSpPr>
          <p:cNvPr id="2" name="Rectangle 1"/>
          <p:cNvSpPr/>
          <p:nvPr/>
        </p:nvSpPr>
        <p:spPr>
          <a:xfrm>
            <a:off x="539749" y="449412"/>
            <a:ext cx="6212417" cy="400110"/>
          </a:xfrm>
          <a:prstGeom prst="rect">
            <a:avLst/>
          </a:prstGeom>
        </p:spPr>
        <p:txBody>
          <a:bodyPr wrap="square">
            <a:spAutoFit/>
          </a:bodyPr>
          <a:lstStyle/>
          <a:p>
            <a:r>
              <a:rPr lang="en-US" sz="2000" b="1" dirty="0" smtClean="0"/>
              <a:t>ICC CP </a:t>
            </a:r>
            <a:r>
              <a:rPr lang="en-US" sz="2000" b="1" dirty="0"/>
              <a:t>2-</a:t>
            </a:r>
            <a:r>
              <a:rPr lang="en-US" sz="2000" b="1" dirty="0" smtClean="0"/>
              <a:t>05  - PARTNERSHIP </a:t>
            </a:r>
            <a:r>
              <a:rPr lang="en-US" sz="2000" b="1" dirty="0"/>
              <a:t>DEVELOPMENT GUIDELINES</a:t>
            </a:r>
            <a:endParaRPr lang="en-US" sz="2000" b="1" dirty="0"/>
          </a:p>
        </p:txBody>
      </p:sp>
      <p:sp>
        <p:nvSpPr>
          <p:cNvPr id="5" name="Rectangle 4"/>
          <p:cNvSpPr/>
          <p:nvPr/>
        </p:nvSpPr>
        <p:spPr>
          <a:xfrm>
            <a:off x="941903" y="831497"/>
            <a:ext cx="5535084" cy="4247317"/>
          </a:xfrm>
          <a:prstGeom prst="rect">
            <a:avLst/>
          </a:prstGeom>
        </p:spPr>
        <p:txBody>
          <a:bodyPr wrap="square">
            <a:spAutoFit/>
          </a:bodyPr>
          <a:lstStyle/>
          <a:p>
            <a:r>
              <a:rPr lang="en-US" sz="2000" dirty="0" smtClean="0"/>
              <a:t>“. . . . </a:t>
            </a:r>
            <a:r>
              <a:rPr lang="en-US" sz="2000" dirty="0"/>
              <a:t>To achieve the ICC’s vision and mission, the organization must continue to build </a:t>
            </a:r>
            <a:r>
              <a:rPr lang="en-US" sz="2000" dirty="0" smtClean="0"/>
              <a:t>relationships with </a:t>
            </a:r>
            <a:r>
              <a:rPr lang="en-US" sz="2000" dirty="0"/>
              <a:t>external organizations that share or support the ICC’s purpose</a:t>
            </a:r>
            <a:r>
              <a:rPr lang="en-US" sz="2000" dirty="0" smtClean="0"/>
              <a:t>.</a:t>
            </a:r>
          </a:p>
          <a:p>
            <a:pPr algn="ctr"/>
            <a:r>
              <a:rPr lang="en-US" sz="2000" b="1" dirty="0"/>
              <a:t> Vision</a:t>
            </a:r>
          </a:p>
          <a:p>
            <a:pPr algn="ctr"/>
            <a:r>
              <a:rPr lang="en-US" sz="2000" dirty="0"/>
              <a:t>Protecting the health, safety, and welfare of </a:t>
            </a:r>
            <a:endParaRPr lang="en-US" sz="2000" dirty="0" smtClean="0"/>
          </a:p>
          <a:p>
            <a:pPr algn="ctr"/>
            <a:r>
              <a:rPr lang="en-US" sz="2000" dirty="0" smtClean="0"/>
              <a:t>people </a:t>
            </a:r>
            <a:r>
              <a:rPr lang="en-US" sz="2000" dirty="0"/>
              <a:t>by </a:t>
            </a:r>
            <a:r>
              <a:rPr lang="en-US" sz="2000" dirty="0" smtClean="0"/>
              <a:t>creating better </a:t>
            </a:r>
            <a:r>
              <a:rPr lang="en-US" sz="2000" dirty="0"/>
              <a:t>buildings and safer </a:t>
            </a:r>
            <a:r>
              <a:rPr lang="en-US" sz="2000" dirty="0" smtClean="0"/>
              <a:t>communities</a:t>
            </a:r>
          </a:p>
          <a:p>
            <a:pPr algn="ctr">
              <a:lnSpc>
                <a:spcPct val="50000"/>
              </a:lnSpc>
            </a:pPr>
            <a:endParaRPr lang="en-US" sz="2000" dirty="0"/>
          </a:p>
          <a:p>
            <a:pPr algn="ctr"/>
            <a:r>
              <a:rPr lang="en-US" sz="2000" b="1" dirty="0"/>
              <a:t>Mission</a:t>
            </a:r>
          </a:p>
          <a:p>
            <a:pPr algn="ctr"/>
            <a:r>
              <a:rPr lang="en-US" sz="2000" dirty="0"/>
              <a:t>Providing the highest quality codes, standards, products, and </a:t>
            </a:r>
            <a:r>
              <a:rPr lang="en-US" sz="2000" dirty="0" smtClean="0"/>
              <a:t>services for </a:t>
            </a:r>
            <a:r>
              <a:rPr lang="en-US" sz="2000" dirty="0"/>
              <a:t>all concerned </a:t>
            </a:r>
            <a:endParaRPr lang="en-US" sz="2000" dirty="0" smtClean="0"/>
          </a:p>
          <a:p>
            <a:pPr algn="ctr"/>
            <a:r>
              <a:rPr lang="en-US" sz="2000" dirty="0" smtClean="0"/>
              <a:t>with </a:t>
            </a:r>
            <a:r>
              <a:rPr lang="en-US" sz="2000" dirty="0"/>
              <a:t>the safety and performance </a:t>
            </a:r>
            <a:r>
              <a:rPr lang="en-US" sz="2000" dirty="0" smtClean="0"/>
              <a:t>of</a:t>
            </a:r>
          </a:p>
          <a:p>
            <a:pPr algn="ctr"/>
            <a:r>
              <a:rPr lang="en-US" sz="2000" dirty="0" smtClean="0"/>
              <a:t> </a:t>
            </a:r>
            <a:r>
              <a:rPr lang="en-US" sz="2000" dirty="0"/>
              <a:t>the built </a:t>
            </a:r>
            <a:r>
              <a:rPr lang="en-US" sz="2000" dirty="0" smtClean="0"/>
              <a:t>environment”</a:t>
            </a:r>
            <a:endParaRPr lang="en-US" sz="2000" dirty="0"/>
          </a:p>
        </p:txBody>
      </p:sp>
    </p:spTree>
    <p:extLst>
      <p:ext uri="{BB962C8B-B14F-4D97-AF65-F5344CB8AC3E}">
        <p14:creationId xmlns:p14="http://schemas.microsoft.com/office/powerpoint/2010/main" val="213122685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1330" y="817773"/>
            <a:ext cx="5386916" cy="4162569"/>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614585" y="1226439"/>
            <a:ext cx="2434168" cy="3785652"/>
          </a:xfrm>
          <a:prstGeom prst="rect">
            <a:avLst/>
          </a:prstGeom>
          <a:noFill/>
        </p:spPr>
        <p:txBody>
          <a:bodyPr wrap="square" rtlCol="0">
            <a:spAutoFit/>
          </a:bodyPr>
          <a:lstStyle/>
          <a:p>
            <a:r>
              <a:rPr lang="en-US" sz="2000" dirty="0" smtClean="0"/>
              <a:t>Comment: </a:t>
            </a:r>
            <a:r>
              <a:rPr lang="en-US" sz="2000" i="1" dirty="0" smtClean="0"/>
              <a:t>If the </a:t>
            </a:r>
            <a:r>
              <a:rPr lang="en-US" sz="2000" i="1" dirty="0"/>
              <a:t>partnership is </a:t>
            </a:r>
            <a:r>
              <a:rPr lang="en-US" sz="2000" i="1" dirty="0" smtClean="0"/>
              <a:t>“to achieve </a:t>
            </a:r>
            <a:r>
              <a:rPr lang="en-US" sz="2000" i="1" dirty="0"/>
              <a:t>the vision and mission of the </a:t>
            </a:r>
            <a:r>
              <a:rPr lang="en-US" sz="2000" i="1" dirty="0" smtClean="0"/>
              <a:t>ICC” and NAHB has not supported the stronger I-codes—e.g., with new home stairs, and now with energy requirements, this partnership must surely be questioned</a:t>
            </a:r>
            <a:r>
              <a:rPr lang="en-US" sz="2000" dirty="0" smtClean="0"/>
              <a:t>.</a:t>
            </a:r>
            <a:endParaRPr lang="en-US" sz="2000" i="1" dirty="0"/>
          </a:p>
        </p:txBody>
      </p:sp>
      <p:sp>
        <p:nvSpPr>
          <p:cNvPr id="2" name="Rectangle 1"/>
          <p:cNvSpPr/>
          <p:nvPr/>
        </p:nvSpPr>
        <p:spPr>
          <a:xfrm>
            <a:off x="539749" y="449412"/>
            <a:ext cx="6212417" cy="400110"/>
          </a:xfrm>
          <a:prstGeom prst="rect">
            <a:avLst/>
          </a:prstGeom>
        </p:spPr>
        <p:txBody>
          <a:bodyPr wrap="square">
            <a:spAutoFit/>
          </a:bodyPr>
          <a:lstStyle/>
          <a:p>
            <a:r>
              <a:rPr lang="en-US" sz="2000" b="1" dirty="0" smtClean="0"/>
              <a:t>ICC CP </a:t>
            </a:r>
            <a:r>
              <a:rPr lang="en-US" sz="2000" b="1" dirty="0"/>
              <a:t>2-</a:t>
            </a:r>
            <a:r>
              <a:rPr lang="en-US" sz="2000" b="1" dirty="0" smtClean="0"/>
              <a:t>05  - PARTNERSHIP </a:t>
            </a:r>
            <a:r>
              <a:rPr lang="en-US" sz="2000" b="1" dirty="0"/>
              <a:t>DEVELOPMENT GUIDELINES</a:t>
            </a:r>
            <a:endParaRPr lang="en-US" sz="2000" b="1" dirty="0"/>
          </a:p>
        </p:txBody>
      </p:sp>
      <p:sp>
        <p:nvSpPr>
          <p:cNvPr id="5" name="Rectangle 4"/>
          <p:cNvSpPr/>
          <p:nvPr/>
        </p:nvSpPr>
        <p:spPr>
          <a:xfrm>
            <a:off x="941903" y="831497"/>
            <a:ext cx="5492764" cy="4093428"/>
          </a:xfrm>
          <a:prstGeom prst="rect">
            <a:avLst/>
          </a:prstGeom>
        </p:spPr>
        <p:txBody>
          <a:bodyPr wrap="square">
            <a:spAutoFit/>
          </a:bodyPr>
          <a:lstStyle/>
          <a:p>
            <a:r>
              <a:rPr lang="en-US" sz="2000" dirty="0" smtClean="0"/>
              <a:t>“</a:t>
            </a:r>
            <a:r>
              <a:rPr lang="en-US" sz="2000" dirty="0"/>
              <a:t>1.1 Strategic Partner – A strategic partner is a high-level cooperative arrangement between a</a:t>
            </a:r>
          </a:p>
          <a:p>
            <a:r>
              <a:rPr lang="en-US" sz="2000" dirty="0"/>
              <a:t>named organization and the ICC. The </a:t>
            </a:r>
            <a:r>
              <a:rPr lang="en-US" sz="2000" dirty="0" smtClean="0"/>
              <a:t>purpose </a:t>
            </a:r>
            <a:r>
              <a:rPr lang="en-US" sz="2000" dirty="0"/>
              <a:t>is generally to use the combined strengths of</a:t>
            </a:r>
          </a:p>
          <a:p>
            <a:r>
              <a:rPr lang="en-US" sz="2000" dirty="0"/>
              <a:t>both organizations to achieve the vision and mission of the ICC as well as to benefit the</a:t>
            </a:r>
          </a:p>
          <a:p>
            <a:r>
              <a:rPr lang="en-US" sz="2000" dirty="0"/>
              <a:t>strategic partnership. Strategic partners have publicly stated their support for the I-codes and</a:t>
            </a:r>
          </a:p>
          <a:p>
            <a:r>
              <a:rPr lang="en-US" sz="2000" dirty="0"/>
              <a:t>consistently lend their resources to achieving code adoptions at many </a:t>
            </a:r>
            <a:r>
              <a:rPr lang="en-US" sz="2000" dirty="0" smtClean="0"/>
              <a:t>levels. . . . </a:t>
            </a:r>
            <a:r>
              <a:rPr lang="en-US" sz="2000" dirty="0"/>
              <a:t>To be successful, these partnerships require regular and </a:t>
            </a:r>
            <a:r>
              <a:rPr lang="en-US" sz="2000" dirty="0" smtClean="0"/>
              <a:t>consistent communication </a:t>
            </a:r>
            <a:r>
              <a:rPr lang="en-US" sz="2000" dirty="0"/>
              <a:t>between the leadership of the </a:t>
            </a:r>
            <a:r>
              <a:rPr lang="en-US" sz="2000" dirty="0" smtClean="0"/>
              <a:t>originations (sic), </a:t>
            </a:r>
            <a:r>
              <a:rPr lang="en-US" sz="2000" dirty="0"/>
              <a:t>which the ICC is committed to</a:t>
            </a:r>
            <a:r>
              <a:rPr lang="en-US" sz="2000" dirty="0" smtClean="0"/>
              <a:t>.” </a:t>
            </a:r>
            <a:endParaRPr lang="en-US" sz="2000" dirty="0"/>
          </a:p>
        </p:txBody>
      </p:sp>
    </p:spTree>
    <p:extLst>
      <p:ext uri="{BB962C8B-B14F-4D97-AF65-F5344CB8AC3E}">
        <p14:creationId xmlns:p14="http://schemas.microsoft.com/office/powerpoint/2010/main" val="166357745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4570" y="3312558"/>
            <a:ext cx="5916084" cy="37465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539749" y="884413"/>
            <a:ext cx="5916084" cy="185667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614585" y="1226439"/>
            <a:ext cx="2434168" cy="3785652"/>
          </a:xfrm>
          <a:prstGeom prst="rect">
            <a:avLst/>
          </a:prstGeom>
          <a:noFill/>
        </p:spPr>
        <p:txBody>
          <a:bodyPr wrap="square" rtlCol="0">
            <a:spAutoFit/>
          </a:bodyPr>
          <a:lstStyle/>
          <a:p>
            <a:r>
              <a:rPr lang="en-US" sz="2000" dirty="0" smtClean="0"/>
              <a:t>Comment: </a:t>
            </a:r>
            <a:r>
              <a:rPr lang="en-US" sz="2000" i="1" dirty="0" smtClean="0"/>
              <a:t>NAHB has not supported ICC’s </a:t>
            </a:r>
          </a:p>
          <a:p>
            <a:r>
              <a:rPr lang="en-US" sz="2000" i="1" dirty="0"/>
              <a:t>v</a:t>
            </a:r>
            <a:r>
              <a:rPr lang="en-US" sz="2000" i="1" dirty="0" smtClean="0"/>
              <a:t>ision, mission and </a:t>
            </a:r>
            <a:r>
              <a:rPr lang="en-US" sz="2000" i="1" dirty="0"/>
              <a:t>consensus</a:t>
            </a:r>
            <a:r>
              <a:rPr lang="en-US" sz="2000" i="1" dirty="0" smtClean="0"/>
              <a:t> process  for decades. The following table lists many topics where NAHB is working against the public interest with ethically unfair and potentially illegal methods.</a:t>
            </a:r>
            <a:endParaRPr lang="en-US" sz="2000" i="1" dirty="0"/>
          </a:p>
        </p:txBody>
      </p:sp>
      <p:sp>
        <p:nvSpPr>
          <p:cNvPr id="2" name="Rectangle 1"/>
          <p:cNvSpPr/>
          <p:nvPr/>
        </p:nvSpPr>
        <p:spPr>
          <a:xfrm>
            <a:off x="539749" y="449412"/>
            <a:ext cx="6212417" cy="400110"/>
          </a:xfrm>
          <a:prstGeom prst="rect">
            <a:avLst/>
          </a:prstGeom>
        </p:spPr>
        <p:txBody>
          <a:bodyPr wrap="square">
            <a:spAutoFit/>
          </a:bodyPr>
          <a:lstStyle/>
          <a:p>
            <a:r>
              <a:rPr lang="en-US" sz="2000" b="1" dirty="0" smtClean="0"/>
              <a:t>ICC CP </a:t>
            </a:r>
            <a:r>
              <a:rPr lang="en-US" sz="2000" b="1" dirty="0"/>
              <a:t>2-</a:t>
            </a:r>
            <a:r>
              <a:rPr lang="en-US" sz="2000" b="1" dirty="0" smtClean="0"/>
              <a:t>05  - PARTNERSHIP </a:t>
            </a:r>
            <a:r>
              <a:rPr lang="en-US" sz="2000" b="1" dirty="0"/>
              <a:t>DEVELOPMENT GUIDELINES</a:t>
            </a:r>
            <a:endParaRPr lang="en-US" sz="2000" b="1" dirty="0"/>
          </a:p>
        </p:txBody>
      </p:sp>
      <p:sp>
        <p:nvSpPr>
          <p:cNvPr id="5" name="Rectangle 4"/>
          <p:cNvSpPr/>
          <p:nvPr/>
        </p:nvSpPr>
        <p:spPr>
          <a:xfrm>
            <a:off x="560914" y="831497"/>
            <a:ext cx="6053671" cy="3477875"/>
          </a:xfrm>
          <a:prstGeom prst="rect">
            <a:avLst/>
          </a:prstGeom>
        </p:spPr>
        <p:txBody>
          <a:bodyPr wrap="square">
            <a:spAutoFit/>
          </a:bodyPr>
          <a:lstStyle/>
          <a:p>
            <a:r>
              <a:rPr lang="en-US" sz="2000" dirty="0" smtClean="0"/>
              <a:t>“</a:t>
            </a:r>
            <a:r>
              <a:rPr lang="en-US" sz="2000" dirty="0"/>
              <a:t>Attachment A</a:t>
            </a:r>
          </a:p>
          <a:p>
            <a:r>
              <a:rPr lang="en-US" sz="2000" dirty="0"/>
              <a:t>The following list includes current strategic </a:t>
            </a:r>
            <a:r>
              <a:rPr lang="en-US" sz="2000" dirty="0" smtClean="0"/>
              <a:t>partners</a:t>
            </a:r>
          </a:p>
          <a:p>
            <a:r>
              <a:rPr lang="en-US" sz="2000" dirty="0" smtClean="0"/>
              <a:t> </a:t>
            </a:r>
            <a:r>
              <a:rPr lang="en-US" sz="2000" dirty="0"/>
              <a:t>and supporting and participating organizations. With</a:t>
            </a:r>
          </a:p>
          <a:p>
            <a:r>
              <a:rPr lang="en-US" sz="2000" dirty="0"/>
              <a:t>their support, the ICC’s vision, mission, and consensus process are working to improve safety in the built</a:t>
            </a:r>
          </a:p>
          <a:p>
            <a:r>
              <a:rPr lang="en-US" sz="2000" dirty="0"/>
              <a:t>environment.</a:t>
            </a:r>
          </a:p>
          <a:p>
            <a:r>
              <a:rPr lang="en-US" sz="2000" dirty="0"/>
              <a:t> Strategic Partners</a:t>
            </a:r>
          </a:p>
          <a:p>
            <a:pPr marL="342900" indent="-342900">
              <a:buFont typeface="Wingdings" charset="2"/>
              <a:buChar char="§"/>
            </a:pPr>
            <a:r>
              <a:rPr lang="en-US" sz="2000" dirty="0" smtClean="0"/>
              <a:t>American </a:t>
            </a:r>
            <a:r>
              <a:rPr lang="en-US" sz="2000" dirty="0"/>
              <a:t>Institute of Architects (AIA</a:t>
            </a:r>
            <a:r>
              <a:rPr lang="en-US" sz="2000" dirty="0" smtClean="0"/>
              <a:t>)</a:t>
            </a:r>
          </a:p>
          <a:p>
            <a:pPr marL="342900" indent="-342900">
              <a:buFont typeface="Wingdings" charset="2"/>
              <a:buChar char="§"/>
            </a:pPr>
            <a:r>
              <a:rPr lang="en-US" sz="2000" dirty="0" smtClean="0"/>
              <a:t>National </a:t>
            </a:r>
            <a:r>
              <a:rPr lang="en-US" sz="2000" dirty="0"/>
              <a:t>Association of Home Builders (NAHB</a:t>
            </a:r>
            <a:r>
              <a:rPr lang="en-US" sz="2000" dirty="0" smtClean="0"/>
              <a:t>)</a:t>
            </a:r>
          </a:p>
          <a:p>
            <a:pPr marL="342900" indent="-342900">
              <a:buFont typeface="Wingdings" charset="2"/>
              <a:buChar char="§"/>
            </a:pPr>
            <a:r>
              <a:rPr lang="en-US" sz="2000" dirty="0" smtClean="0"/>
              <a:t>National </a:t>
            </a:r>
            <a:r>
              <a:rPr lang="en-US" sz="2000" dirty="0"/>
              <a:t>Multi Housing Council (NMHC</a:t>
            </a:r>
            <a:r>
              <a:rPr lang="en-US" sz="2000" dirty="0" smtClean="0"/>
              <a:t>)</a:t>
            </a:r>
          </a:p>
          <a:p>
            <a:pPr marL="342900" indent="-342900">
              <a:buFont typeface="Wingdings" charset="2"/>
              <a:buChar char="§"/>
            </a:pPr>
            <a:r>
              <a:rPr lang="en-US" sz="2000" dirty="0" smtClean="0"/>
              <a:t>Building </a:t>
            </a:r>
            <a:r>
              <a:rPr lang="en-US" sz="2000" dirty="0"/>
              <a:t>Owners and Managers </a:t>
            </a:r>
            <a:r>
              <a:rPr lang="en-US" sz="2000" dirty="0" smtClean="0"/>
              <a:t>Association (</a:t>
            </a:r>
            <a:r>
              <a:rPr lang="en-US" sz="2000" dirty="0"/>
              <a:t>BOMA)</a:t>
            </a:r>
            <a:r>
              <a:rPr lang="en-US" sz="2000" dirty="0" smtClean="0"/>
              <a:t>” </a:t>
            </a:r>
            <a:endParaRPr lang="en-US" sz="2000" dirty="0"/>
          </a:p>
        </p:txBody>
      </p:sp>
    </p:spTree>
    <p:extLst>
      <p:ext uri="{BB962C8B-B14F-4D97-AF65-F5344CB8AC3E}">
        <p14:creationId xmlns:p14="http://schemas.microsoft.com/office/powerpoint/2010/main" val="34855700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AHB Codes-Stair Policy-9:11:0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4402" y="158751"/>
            <a:ext cx="6504776" cy="4832653"/>
          </a:xfrm>
          <a:prstGeom prst="rect">
            <a:avLst/>
          </a:prstGeom>
        </p:spPr>
      </p:pic>
      <p:sp>
        <p:nvSpPr>
          <p:cNvPr id="4" name="TextBox 3"/>
          <p:cNvSpPr txBox="1"/>
          <p:nvPr/>
        </p:nvSpPr>
        <p:spPr>
          <a:xfrm>
            <a:off x="330770" y="386665"/>
            <a:ext cx="340658" cy="461665"/>
          </a:xfrm>
          <a:prstGeom prst="rect">
            <a:avLst/>
          </a:prstGeom>
          <a:noFill/>
        </p:spPr>
        <p:txBody>
          <a:bodyPr wrap="none" rtlCol="0">
            <a:spAutoFit/>
          </a:bodyPr>
          <a:lstStyle/>
          <a:p>
            <a:r>
              <a:rPr lang="en-US" sz="2400" b="1" dirty="0" smtClean="0"/>
              <a:t>1</a:t>
            </a:r>
            <a:endParaRPr lang="en-US" sz="2400" b="1" dirty="0"/>
          </a:p>
        </p:txBody>
      </p:sp>
      <p:sp>
        <p:nvSpPr>
          <p:cNvPr id="5" name="Rectangle 4"/>
          <p:cNvSpPr/>
          <p:nvPr/>
        </p:nvSpPr>
        <p:spPr>
          <a:xfrm>
            <a:off x="4458213" y="899673"/>
            <a:ext cx="603902" cy="134607"/>
          </a:xfrm>
          <a:prstGeom prst="rect">
            <a:avLst/>
          </a:prstGeom>
          <a:solidFill>
            <a:srgbClr val="FF00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891404" y="1573700"/>
            <a:ext cx="603902" cy="134607"/>
          </a:xfrm>
          <a:prstGeom prst="rect">
            <a:avLst/>
          </a:prstGeom>
          <a:solidFill>
            <a:srgbClr val="FF00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462801" y="1801698"/>
            <a:ext cx="603902" cy="134607"/>
          </a:xfrm>
          <a:prstGeom prst="rect">
            <a:avLst/>
          </a:prstGeom>
          <a:solidFill>
            <a:srgbClr val="FF00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33353" y="2048485"/>
            <a:ext cx="489536" cy="134607"/>
          </a:xfrm>
          <a:prstGeom prst="rect">
            <a:avLst/>
          </a:prstGeom>
          <a:solidFill>
            <a:srgbClr val="FF00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391652" y="3919646"/>
            <a:ext cx="603902" cy="134607"/>
          </a:xfrm>
          <a:prstGeom prst="rect">
            <a:avLst/>
          </a:prstGeom>
          <a:solidFill>
            <a:srgbClr val="FF00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517982" y="3603338"/>
            <a:ext cx="916133" cy="134607"/>
          </a:xfrm>
          <a:prstGeom prst="rect">
            <a:avLst/>
          </a:prstGeom>
          <a:solidFill>
            <a:srgbClr val="FF00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840830" y="3822839"/>
            <a:ext cx="715305" cy="134607"/>
          </a:xfrm>
          <a:prstGeom prst="rect">
            <a:avLst/>
          </a:prstGeom>
          <a:solidFill>
            <a:srgbClr val="FF00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848785" y="1267172"/>
            <a:ext cx="2237397" cy="3144451"/>
          </a:xfrm>
          <a:prstGeom prst="rect">
            <a:avLst/>
          </a:prstGeom>
          <a:noFill/>
        </p:spPr>
        <p:txBody>
          <a:bodyPr wrap="square" rtlCol="0">
            <a:spAutoFit/>
          </a:bodyPr>
          <a:lstStyle/>
          <a:p>
            <a:pPr>
              <a:lnSpc>
                <a:spcPct val="90000"/>
              </a:lnSpc>
            </a:pPr>
            <a:r>
              <a:rPr lang="en-US" sz="2000" i="1" dirty="0" smtClean="0"/>
              <a:t>NAHB </a:t>
            </a:r>
            <a:r>
              <a:rPr lang="en-US" sz="2000" i="1" dirty="0"/>
              <a:t>Policies dated 09/11/</a:t>
            </a:r>
            <a:r>
              <a:rPr lang="en-US" sz="2000" i="1" dirty="0" smtClean="0"/>
              <a:t>08 on</a:t>
            </a:r>
            <a:r>
              <a:rPr lang="en-US" sz="2000" i="1" dirty="0" smtClean="0"/>
              <a:t> </a:t>
            </a:r>
            <a:r>
              <a:rPr lang="en-US" sz="2000" i="1" dirty="0" smtClean="0"/>
              <a:t>Codes </a:t>
            </a:r>
            <a:r>
              <a:rPr lang="en-US" sz="2000" i="1" dirty="0" smtClean="0"/>
              <a:t>from both </a:t>
            </a:r>
            <a:r>
              <a:rPr lang="en-US" sz="2000" i="1" dirty="0" smtClean="0"/>
              <a:t>ICC &amp; NFPA.</a:t>
            </a:r>
            <a:endParaRPr lang="en-US" sz="2000" i="1" dirty="0" smtClean="0"/>
          </a:p>
          <a:p>
            <a:pPr>
              <a:lnSpc>
                <a:spcPct val="90000"/>
              </a:lnSpc>
            </a:pPr>
            <a:r>
              <a:rPr lang="en-US" sz="2000" i="1" dirty="0" smtClean="0"/>
              <a:t>See </a:t>
            </a:r>
            <a:r>
              <a:rPr lang="en-US" sz="2000" i="1" dirty="0" smtClean="0"/>
              <a:t>following enlarged texts of first six </a:t>
            </a:r>
            <a:r>
              <a:rPr lang="en-US" sz="2000" i="1" dirty="0"/>
              <a:t>numbered items that </a:t>
            </a:r>
            <a:r>
              <a:rPr lang="en-US" sz="2000" i="1" dirty="0" smtClean="0"/>
              <a:t>explicitly   note </a:t>
            </a:r>
            <a:r>
              <a:rPr lang="en-US" sz="2000" dirty="0" smtClean="0"/>
              <a:t>“affordability,” </a:t>
            </a:r>
            <a:r>
              <a:rPr lang="en-US" sz="2000" dirty="0" smtClean="0"/>
              <a:t>“affordable” </a:t>
            </a:r>
            <a:r>
              <a:rPr lang="en-US" sz="2000" i="1" dirty="0" smtClean="0"/>
              <a:t>or</a:t>
            </a:r>
            <a:r>
              <a:rPr lang="en-US" sz="2000" dirty="0" smtClean="0"/>
              <a:t> “cost- effective”</a:t>
            </a:r>
            <a:endParaRPr lang="en-US" sz="2000" dirty="0"/>
          </a:p>
        </p:txBody>
      </p:sp>
      <p:sp>
        <p:nvSpPr>
          <p:cNvPr id="16" name="TextBox 15"/>
          <p:cNvSpPr txBox="1"/>
          <p:nvPr/>
        </p:nvSpPr>
        <p:spPr>
          <a:xfrm>
            <a:off x="311093" y="1075420"/>
            <a:ext cx="340658" cy="461665"/>
          </a:xfrm>
          <a:prstGeom prst="rect">
            <a:avLst/>
          </a:prstGeom>
          <a:noFill/>
        </p:spPr>
        <p:txBody>
          <a:bodyPr wrap="none" rtlCol="0">
            <a:spAutoFit/>
          </a:bodyPr>
          <a:lstStyle/>
          <a:p>
            <a:r>
              <a:rPr lang="en-US" sz="2400" b="1" dirty="0" smtClean="0"/>
              <a:t>2</a:t>
            </a:r>
            <a:endParaRPr lang="en-US" sz="2400" b="1" dirty="0"/>
          </a:p>
        </p:txBody>
      </p:sp>
      <p:sp>
        <p:nvSpPr>
          <p:cNvPr id="17" name="TextBox 16"/>
          <p:cNvSpPr txBox="1"/>
          <p:nvPr/>
        </p:nvSpPr>
        <p:spPr>
          <a:xfrm>
            <a:off x="303262" y="1847892"/>
            <a:ext cx="340658" cy="461665"/>
          </a:xfrm>
          <a:prstGeom prst="rect">
            <a:avLst/>
          </a:prstGeom>
          <a:noFill/>
        </p:spPr>
        <p:txBody>
          <a:bodyPr wrap="none" rtlCol="0">
            <a:spAutoFit/>
          </a:bodyPr>
          <a:lstStyle/>
          <a:p>
            <a:r>
              <a:rPr lang="en-US" sz="2400" b="1" dirty="0" smtClean="0"/>
              <a:t>3</a:t>
            </a:r>
            <a:endParaRPr lang="en-US" sz="2400" b="1" dirty="0"/>
          </a:p>
        </p:txBody>
      </p:sp>
      <p:sp>
        <p:nvSpPr>
          <p:cNvPr id="18" name="TextBox 17"/>
          <p:cNvSpPr txBox="1"/>
          <p:nvPr/>
        </p:nvSpPr>
        <p:spPr>
          <a:xfrm>
            <a:off x="294028" y="3420181"/>
            <a:ext cx="340658" cy="461665"/>
          </a:xfrm>
          <a:prstGeom prst="rect">
            <a:avLst/>
          </a:prstGeom>
          <a:noFill/>
        </p:spPr>
        <p:txBody>
          <a:bodyPr wrap="none" rtlCol="0">
            <a:spAutoFit/>
          </a:bodyPr>
          <a:lstStyle/>
          <a:p>
            <a:r>
              <a:rPr lang="en-US" sz="2400" b="1" dirty="0" smtClean="0"/>
              <a:t>4</a:t>
            </a:r>
            <a:endParaRPr lang="en-US" sz="2400" b="1" dirty="0"/>
          </a:p>
        </p:txBody>
      </p:sp>
      <p:sp>
        <p:nvSpPr>
          <p:cNvPr id="19" name="TextBox 18"/>
          <p:cNvSpPr txBox="1"/>
          <p:nvPr/>
        </p:nvSpPr>
        <p:spPr>
          <a:xfrm>
            <a:off x="303554" y="3639059"/>
            <a:ext cx="300896" cy="470454"/>
          </a:xfrm>
          <a:prstGeom prst="rect">
            <a:avLst/>
          </a:prstGeom>
          <a:noFill/>
        </p:spPr>
        <p:txBody>
          <a:bodyPr wrap="square" rtlCol="0">
            <a:spAutoFit/>
          </a:bodyPr>
          <a:lstStyle/>
          <a:p>
            <a:r>
              <a:rPr lang="en-US" sz="2400" b="1" dirty="0" smtClean="0"/>
              <a:t>5</a:t>
            </a:r>
            <a:endParaRPr lang="en-US" sz="2400" b="1" dirty="0"/>
          </a:p>
        </p:txBody>
      </p:sp>
      <p:sp>
        <p:nvSpPr>
          <p:cNvPr id="20" name="TextBox 19"/>
          <p:cNvSpPr txBox="1"/>
          <p:nvPr/>
        </p:nvSpPr>
        <p:spPr>
          <a:xfrm>
            <a:off x="294028" y="3848440"/>
            <a:ext cx="340658" cy="461665"/>
          </a:xfrm>
          <a:prstGeom prst="rect">
            <a:avLst/>
          </a:prstGeom>
          <a:noFill/>
        </p:spPr>
        <p:txBody>
          <a:bodyPr wrap="none" rtlCol="0">
            <a:spAutoFit/>
          </a:bodyPr>
          <a:lstStyle/>
          <a:p>
            <a:r>
              <a:rPr lang="en-US" sz="2400" b="1" dirty="0" smtClean="0"/>
              <a:t>6</a:t>
            </a:r>
            <a:endParaRPr lang="en-US" sz="2400" b="1" dirty="0"/>
          </a:p>
        </p:txBody>
      </p:sp>
      <p:sp>
        <p:nvSpPr>
          <p:cNvPr id="21" name="Rectangle 20"/>
          <p:cNvSpPr/>
          <p:nvPr/>
        </p:nvSpPr>
        <p:spPr>
          <a:xfrm>
            <a:off x="1028076" y="158751"/>
            <a:ext cx="4837517" cy="28504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1012984" y="120958"/>
            <a:ext cx="4852610" cy="369332"/>
          </a:xfrm>
          <a:prstGeom prst="rect">
            <a:avLst/>
          </a:prstGeom>
          <a:noFill/>
        </p:spPr>
        <p:txBody>
          <a:bodyPr wrap="none" rtlCol="0">
            <a:spAutoFit/>
          </a:bodyPr>
          <a:lstStyle/>
          <a:p>
            <a:r>
              <a:rPr lang="en-US" b="1" dirty="0"/>
              <a:t>NAHB Policies dated 09/11/08 on </a:t>
            </a:r>
            <a:r>
              <a:rPr lang="en-US" b="1" dirty="0" smtClean="0"/>
              <a:t>Building Codes </a:t>
            </a:r>
            <a:endParaRPr lang="en-US" b="1" dirty="0"/>
          </a:p>
        </p:txBody>
      </p:sp>
      <p:sp>
        <p:nvSpPr>
          <p:cNvPr id="22" name="Rectangle 21"/>
          <p:cNvSpPr/>
          <p:nvPr/>
        </p:nvSpPr>
        <p:spPr>
          <a:xfrm>
            <a:off x="2076462" y="1573700"/>
            <a:ext cx="715305" cy="134607"/>
          </a:xfrm>
          <a:prstGeom prst="rect">
            <a:avLst/>
          </a:prstGeom>
          <a:solidFill>
            <a:srgbClr val="FF00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297468" y="4298722"/>
            <a:ext cx="340658" cy="461665"/>
          </a:xfrm>
          <a:prstGeom prst="rect">
            <a:avLst/>
          </a:prstGeom>
          <a:noFill/>
        </p:spPr>
        <p:txBody>
          <a:bodyPr wrap="none" rtlCol="0">
            <a:spAutoFit/>
          </a:bodyPr>
          <a:lstStyle/>
          <a:p>
            <a:r>
              <a:rPr lang="en-US" sz="2400" b="1" dirty="0" smtClean="0"/>
              <a:t>7</a:t>
            </a:r>
            <a:endParaRPr lang="en-US" sz="2400" b="1" dirty="0"/>
          </a:p>
        </p:txBody>
      </p:sp>
      <p:sp>
        <p:nvSpPr>
          <p:cNvPr id="24" name="TextBox 23"/>
          <p:cNvSpPr txBox="1"/>
          <p:nvPr/>
        </p:nvSpPr>
        <p:spPr>
          <a:xfrm>
            <a:off x="6914593" y="4272383"/>
            <a:ext cx="1803010" cy="400110"/>
          </a:xfrm>
          <a:prstGeom prst="rect">
            <a:avLst/>
          </a:prstGeom>
          <a:noFill/>
        </p:spPr>
        <p:txBody>
          <a:bodyPr wrap="none" rtlCol="0">
            <a:spAutoFit/>
          </a:bodyPr>
          <a:lstStyle/>
          <a:p>
            <a:r>
              <a:rPr lang="en-US" sz="2000" i="1" dirty="0"/>
              <a:t>(implicit in </a:t>
            </a:r>
            <a:r>
              <a:rPr lang="en-US" sz="2000" i="1" dirty="0" smtClean="0"/>
              <a:t># 7</a:t>
            </a:r>
            <a:r>
              <a:rPr lang="en-US" sz="2000" i="1" dirty="0"/>
              <a:t>)</a:t>
            </a:r>
            <a:r>
              <a:rPr lang="en-US" sz="2000" dirty="0" smtClean="0"/>
              <a:t>.</a:t>
            </a:r>
            <a:endParaRPr lang="en-US" sz="2000" dirty="0"/>
          </a:p>
        </p:txBody>
      </p:sp>
    </p:spTree>
    <p:extLst>
      <p:ext uri="{BB962C8B-B14F-4D97-AF65-F5344CB8AC3E}">
        <p14:creationId xmlns:p14="http://schemas.microsoft.com/office/powerpoint/2010/main" val="8228474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386924" y="181430"/>
            <a:ext cx="8123141" cy="4721293"/>
          </a:xfrm>
          <a:prstGeom prst="rect">
            <a:avLst/>
          </a:prstGeom>
          <a:noFill/>
        </p:spPr>
        <p:txBody>
          <a:bodyPr wrap="square" rtlCol="0">
            <a:spAutoFit/>
          </a:bodyPr>
          <a:lstStyle/>
          <a:p>
            <a:pPr algn="ctr"/>
            <a:r>
              <a:rPr lang="en-US" sz="3200" b="1" dirty="0" smtClean="0"/>
              <a:t>Opposition to LBA &amp; NAHB </a:t>
            </a:r>
          </a:p>
          <a:p>
            <a:pPr algn="ctr"/>
            <a:r>
              <a:rPr lang="en-US" sz="3200" b="1" dirty="0" smtClean="0"/>
              <a:t>Appeals on Energy Issues</a:t>
            </a:r>
          </a:p>
          <a:p>
            <a:pPr algn="ctr">
              <a:lnSpc>
                <a:spcPct val="50000"/>
              </a:lnSpc>
            </a:pPr>
            <a:endParaRPr lang="en-US" sz="3200" b="1" dirty="0" smtClean="0"/>
          </a:p>
          <a:p>
            <a:pPr algn="ctr">
              <a:lnSpc>
                <a:spcPct val="90000"/>
              </a:lnSpc>
            </a:pPr>
            <a:r>
              <a:rPr lang="en-US" sz="2400" b="1" i="1" dirty="0" smtClean="0"/>
              <a:t>Comments provided by Jake Pauls, BArch, CPE, </a:t>
            </a:r>
            <a:r>
              <a:rPr lang="en-US" sz="2400" b="1" i="1" dirty="0" err="1" smtClean="0"/>
              <a:t>HonDSc</a:t>
            </a:r>
            <a:endParaRPr lang="en-US" sz="2400" b="1" i="1" dirty="0" smtClean="0"/>
          </a:p>
          <a:p>
            <a:pPr algn="ctr">
              <a:lnSpc>
                <a:spcPct val="90000"/>
              </a:lnSpc>
            </a:pPr>
            <a:r>
              <a:rPr lang="en-US" sz="2400" i="1" dirty="0" smtClean="0"/>
              <a:t>Jake Pauls Consulting Services</a:t>
            </a:r>
          </a:p>
          <a:p>
            <a:pPr algn="ctr">
              <a:lnSpc>
                <a:spcPct val="90000"/>
              </a:lnSpc>
            </a:pPr>
            <a:r>
              <a:rPr lang="en-US" sz="2400" i="1" dirty="0" smtClean="0"/>
              <a:t>Silver Spring, MD &amp; Toronto, </a:t>
            </a:r>
            <a:r>
              <a:rPr lang="en-US" sz="2400" i="1" dirty="0" smtClean="0"/>
              <a:t>Canada</a:t>
            </a:r>
          </a:p>
          <a:p>
            <a:pPr algn="ctr">
              <a:lnSpc>
                <a:spcPct val="50000"/>
              </a:lnSpc>
            </a:pPr>
            <a:endParaRPr lang="en-US" sz="2400" i="1" dirty="0" smtClean="0"/>
          </a:p>
          <a:p>
            <a:pPr algn="ctr"/>
            <a:r>
              <a:rPr lang="en-US" sz="2400" b="1" dirty="0" smtClean="0"/>
              <a:t>Brief Summary of Professional Opinions in Comments</a:t>
            </a:r>
            <a:endParaRPr lang="en-US" sz="2400" b="1" dirty="0"/>
          </a:p>
          <a:p>
            <a:pPr algn="ctr"/>
            <a:r>
              <a:rPr lang="en-US" sz="2000" dirty="0" smtClean="0"/>
              <a:t>Stated succinctly, the ICC process worked as </a:t>
            </a:r>
            <a:r>
              <a:rPr lang="en-US" sz="2000" dirty="0" smtClean="0"/>
              <a:t>intended. </a:t>
            </a:r>
            <a:r>
              <a:rPr lang="en-US" sz="2000" dirty="0" smtClean="0"/>
              <a:t>Voting </a:t>
            </a:r>
            <a:r>
              <a:rPr lang="en-US" sz="2000" dirty="0"/>
              <a:t>M</a:t>
            </a:r>
            <a:r>
              <a:rPr lang="en-US" sz="2000" dirty="0" smtClean="0"/>
              <a:t>embers </a:t>
            </a:r>
            <a:r>
              <a:rPr lang="en-US" sz="2000" dirty="0" smtClean="0"/>
              <a:t>exercised </a:t>
            </a:r>
            <a:r>
              <a:rPr lang="en-US" sz="2000" dirty="0" smtClean="0"/>
              <a:t>their rights to set aside the recommendations from flawed or otherwise inadequate Committee Action and Public Comment Hearings to address major societal </a:t>
            </a:r>
            <a:r>
              <a:rPr lang="en-US" sz="2000" dirty="0" smtClean="0"/>
              <a:t>problems</a:t>
            </a:r>
            <a:r>
              <a:rPr lang="en-US" sz="2000" dirty="0" smtClean="0"/>
              <a:t>. Voting members apparently used  </a:t>
            </a:r>
            <a:r>
              <a:rPr lang="en-US" sz="2000" dirty="0" smtClean="0"/>
              <a:t>evidence </a:t>
            </a:r>
            <a:r>
              <a:rPr lang="en-US" sz="2000" dirty="0" smtClean="0"/>
              <a:t>and exercised ethical </a:t>
            </a:r>
            <a:r>
              <a:rPr lang="en-US" sz="2000" dirty="0" smtClean="0"/>
              <a:t>attention to their </a:t>
            </a:r>
            <a:r>
              <a:rPr lang="en-US" sz="2000" dirty="0" smtClean="0"/>
              <a:t>duties </a:t>
            </a:r>
            <a:r>
              <a:rPr lang="en-US" sz="2000" dirty="0" smtClean="0"/>
              <a:t>as representatives of the public, </a:t>
            </a:r>
            <a:r>
              <a:rPr lang="en-US" sz="2000" dirty="0" smtClean="0"/>
              <a:t>in </a:t>
            </a:r>
            <a:r>
              <a:rPr lang="en-US" sz="2000" dirty="0" smtClean="0"/>
              <a:t>organizations relied upon to </a:t>
            </a:r>
            <a:r>
              <a:rPr lang="en-US" sz="2000" dirty="0" smtClean="0"/>
              <a:t>preserve </a:t>
            </a:r>
            <a:r>
              <a:rPr lang="en-US" sz="2000" dirty="0" smtClean="0"/>
              <a:t>public health and safety.</a:t>
            </a:r>
            <a:endParaRPr lang="en-US" sz="2000" dirty="0"/>
          </a:p>
        </p:txBody>
      </p:sp>
    </p:spTree>
    <p:extLst>
      <p:ext uri="{BB962C8B-B14F-4D97-AF65-F5344CB8AC3E}">
        <p14:creationId xmlns:p14="http://schemas.microsoft.com/office/powerpoint/2010/main" val="157793169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1664" y="405763"/>
            <a:ext cx="7886456" cy="4524315"/>
          </a:xfrm>
          <a:prstGeom prst="rect">
            <a:avLst/>
          </a:prstGeom>
          <a:noFill/>
        </p:spPr>
        <p:txBody>
          <a:bodyPr wrap="square" rtlCol="0">
            <a:spAutoFit/>
          </a:bodyPr>
          <a:lstStyle/>
          <a:p>
            <a:r>
              <a:rPr lang="en-US" sz="2400" b="1" dirty="0" smtClean="0"/>
              <a:t>“1. </a:t>
            </a:r>
            <a:r>
              <a:rPr lang="en-US" sz="2400" dirty="0" smtClean="0"/>
              <a:t>Support </a:t>
            </a:r>
            <a:r>
              <a:rPr lang="en-US" sz="2400" dirty="0"/>
              <a:t>a single coordinated set of national </a:t>
            </a:r>
            <a:endParaRPr lang="en-US" sz="2400" dirty="0" smtClean="0"/>
          </a:p>
          <a:p>
            <a:r>
              <a:rPr lang="en-US" sz="2400" dirty="0" smtClean="0"/>
              <a:t>model </a:t>
            </a:r>
            <a:r>
              <a:rPr lang="en-US" sz="2400" dirty="0" smtClean="0"/>
              <a:t>building codes for </a:t>
            </a:r>
            <a:r>
              <a:rPr lang="en-US" sz="2400" dirty="0"/>
              <a:t>jurisdictions </a:t>
            </a:r>
            <a:r>
              <a:rPr lang="en-US" sz="2400" dirty="0" smtClean="0"/>
              <a:t>choosing </a:t>
            </a:r>
            <a:endParaRPr lang="en-US" sz="2400" dirty="0" smtClean="0"/>
          </a:p>
          <a:p>
            <a:r>
              <a:rPr lang="en-US" sz="2400" dirty="0" smtClean="0"/>
              <a:t>to </a:t>
            </a:r>
            <a:r>
              <a:rPr lang="en-US" sz="2400" dirty="0"/>
              <a:t>adopt a </a:t>
            </a:r>
            <a:r>
              <a:rPr lang="en-US" sz="2400" dirty="0" smtClean="0"/>
              <a:t>building code that provides for</a:t>
            </a:r>
            <a:r>
              <a:rPr lang="en-US" sz="2400" dirty="0"/>
              <a:t>:</a:t>
            </a:r>
          </a:p>
          <a:p>
            <a:pPr marL="800100" lvl="1" indent="-342900">
              <a:buFont typeface="Wingdings" charset="2"/>
              <a:buChar char="§"/>
            </a:pPr>
            <a:r>
              <a:rPr lang="en-US" sz="2400" dirty="0" smtClean="0">
                <a:solidFill>
                  <a:srgbClr val="000000"/>
                </a:solidFill>
              </a:rPr>
              <a:t>Responsible code </a:t>
            </a:r>
            <a:r>
              <a:rPr lang="en-US" sz="2400" dirty="0">
                <a:solidFill>
                  <a:srgbClr val="000000"/>
                </a:solidFill>
              </a:rPr>
              <a:t>development </a:t>
            </a:r>
            <a:r>
              <a:rPr lang="en-US" sz="2400" dirty="0" smtClean="0">
                <a:solidFill>
                  <a:srgbClr val="000000"/>
                </a:solidFill>
              </a:rPr>
              <a:t>procedures </a:t>
            </a:r>
            <a:r>
              <a:rPr lang="en-US" sz="2400" dirty="0" smtClean="0"/>
              <a:t>as </a:t>
            </a:r>
            <a:r>
              <a:rPr lang="en-US" sz="2400" dirty="0"/>
              <a:t>reflected by the current </a:t>
            </a:r>
            <a:r>
              <a:rPr lang="en-US" sz="2400" dirty="0" smtClean="0"/>
              <a:t>procedures of </a:t>
            </a:r>
            <a:r>
              <a:rPr lang="en-US" sz="2400" dirty="0"/>
              <a:t>the International Code Council.</a:t>
            </a:r>
          </a:p>
          <a:p>
            <a:pPr marL="800100" lvl="1" indent="-342900">
              <a:buFont typeface="Wingdings" charset="2"/>
              <a:buChar char="§"/>
            </a:pPr>
            <a:r>
              <a:rPr lang="en-US" sz="2400" dirty="0" smtClean="0"/>
              <a:t>Appropriate </a:t>
            </a:r>
            <a:r>
              <a:rPr lang="en-US" sz="2400" dirty="0"/>
              <a:t>levels of voting representation by </a:t>
            </a:r>
            <a:r>
              <a:rPr lang="en-US" sz="2400" dirty="0" smtClean="0"/>
              <a:t>NAHB nominees </a:t>
            </a:r>
            <a:r>
              <a:rPr lang="en-US" sz="2400" dirty="0"/>
              <a:t>on code development committees.</a:t>
            </a:r>
          </a:p>
          <a:p>
            <a:pPr marL="800100" lvl="1" indent="-342900">
              <a:buFont typeface="Wingdings" charset="2"/>
              <a:buChar char="§"/>
            </a:pPr>
            <a:r>
              <a:rPr lang="en-US" sz="2400" dirty="0" smtClean="0">
                <a:solidFill>
                  <a:srgbClr val="000000"/>
                </a:solidFill>
              </a:rPr>
              <a:t>A </a:t>
            </a:r>
            <a:r>
              <a:rPr lang="en-US" sz="2400" dirty="0">
                <a:solidFill>
                  <a:srgbClr val="000000"/>
                </a:solidFill>
              </a:rPr>
              <a:t>user-friendly, stand-alone residential building </a:t>
            </a:r>
            <a:r>
              <a:rPr lang="en-US" sz="2400" dirty="0" smtClean="0">
                <a:solidFill>
                  <a:srgbClr val="000000"/>
                </a:solidFill>
              </a:rPr>
              <a:t>code that includes </a:t>
            </a:r>
            <a:r>
              <a:rPr lang="en-US" sz="2400" dirty="0" smtClean="0">
                <a:solidFill>
                  <a:srgbClr val="FF0000"/>
                </a:solidFill>
              </a:rPr>
              <a:t>housing affordability </a:t>
            </a:r>
            <a:r>
              <a:rPr lang="en-US" sz="2400" dirty="0" smtClean="0">
                <a:solidFill>
                  <a:srgbClr val="000000"/>
                </a:solidFill>
              </a:rPr>
              <a:t>as </a:t>
            </a:r>
            <a:r>
              <a:rPr lang="en-US" sz="2400" dirty="0">
                <a:solidFill>
                  <a:srgbClr val="000000"/>
                </a:solidFill>
              </a:rPr>
              <a:t>a major determinant in </a:t>
            </a:r>
            <a:r>
              <a:rPr lang="en-US" sz="2400" dirty="0" smtClean="0">
                <a:solidFill>
                  <a:srgbClr val="000000"/>
                </a:solidFill>
              </a:rPr>
              <a:t>its development</a:t>
            </a:r>
            <a:r>
              <a:rPr lang="en-US" sz="2400" dirty="0">
                <a:solidFill>
                  <a:srgbClr val="000000"/>
                </a:solidFill>
              </a:rPr>
              <a:t>, as currently represented by the International </a:t>
            </a:r>
            <a:r>
              <a:rPr lang="en-US" sz="2400" dirty="0" smtClean="0">
                <a:solidFill>
                  <a:srgbClr val="000000"/>
                </a:solidFill>
              </a:rPr>
              <a:t>Residential Code</a:t>
            </a:r>
            <a:r>
              <a:rPr lang="en-US" sz="2400" dirty="0" smtClean="0">
                <a:solidFill>
                  <a:srgbClr val="000000"/>
                </a:solidFill>
              </a:rPr>
              <a:t>.”</a:t>
            </a:r>
            <a:endParaRPr lang="en-US" sz="2400" dirty="0">
              <a:solidFill>
                <a:srgbClr val="000000"/>
              </a:solidFill>
            </a:endParaRPr>
          </a:p>
        </p:txBody>
      </p:sp>
    </p:spTree>
    <p:extLst>
      <p:ext uri="{BB962C8B-B14F-4D97-AF65-F5344CB8AC3E}">
        <p14:creationId xmlns:p14="http://schemas.microsoft.com/office/powerpoint/2010/main" val="382797082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4377" y="421534"/>
            <a:ext cx="8466452" cy="4524315"/>
          </a:xfrm>
          <a:prstGeom prst="rect">
            <a:avLst/>
          </a:prstGeom>
          <a:noFill/>
        </p:spPr>
        <p:txBody>
          <a:bodyPr wrap="square" rtlCol="0">
            <a:spAutoFit/>
          </a:bodyPr>
          <a:lstStyle/>
          <a:p>
            <a:r>
              <a:rPr lang="en-US" sz="2400" b="1" dirty="0" smtClean="0"/>
              <a:t>2</a:t>
            </a:r>
            <a:r>
              <a:rPr lang="en-US" sz="2400" dirty="0" smtClean="0"/>
              <a:t> </a:t>
            </a:r>
            <a:r>
              <a:rPr lang="en-US" sz="2400" dirty="0" smtClean="0"/>
              <a:t>“</a:t>
            </a:r>
            <a:r>
              <a:rPr lang="en-US" sz="2400" dirty="0" smtClean="0"/>
              <a:t>Continue </a:t>
            </a:r>
            <a:r>
              <a:rPr lang="en-US" sz="2400" dirty="0"/>
              <a:t>to support the adoption of </a:t>
            </a:r>
            <a:r>
              <a:rPr lang="en-US" sz="2400" dirty="0" smtClean="0"/>
              <a:t>state</a:t>
            </a:r>
            <a:r>
              <a:rPr lang="en-US" sz="2400" dirty="0" smtClean="0"/>
              <a:t>-</a:t>
            </a:r>
          </a:p>
          <a:p>
            <a:r>
              <a:rPr lang="en-US" sz="2400" dirty="0" smtClean="0"/>
              <a:t>enabling </a:t>
            </a:r>
            <a:r>
              <a:rPr lang="en-US" sz="2400" dirty="0" smtClean="0"/>
              <a:t>legislation that</a:t>
            </a:r>
            <a:r>
              <a:rPr lang="en-US" sz="2400" dirty="0"/>
              <a:t>:</a:t>
            </a:r>
          </a:p>
          <a:p>
            <a:pPr marL="342900" indent="-342900">
              <a:buFont typeface="Wingdings" charset="2"/>
              <a:buChar char="§"/>
            </a:pPr>
            <a:r>
              <a:rPr lang="en-US" sz="2400" dirty="0" smtClean="0"/>
              <a:t>calls </a:t>
            </a:r>
            <a:r>
              <a:rPr lang="en-US" sz="2400" dirty="0"/>
              <a:t>for the creation of state-wide </a:t>
            </a:r>
            <a:r>
              <a:rPr lang="en-US" sz="2400" dirty="0" smtClean="0"/>
              <a:t>codes based on </a:t>
            </a:r>
            <a:r>
              <a:rPr lang="en-US" sz="2400" dirty="0"/>
              <a:t>a coordinated set of national model </a:t>
            </a:r>
            <a:r>
              <a:rPr lang="en-US" sz="2400" dirty="0" smtClean="0"/>
              <a:t>building codes developed in accordance with </a:t>
            </a:r>
            <a:r>
              <a:rPr lang="en-US" sz="2400" dirty="0"/>
              <a:t>the criteria stated above.</a:t>
            </a:r>
          </a:p>
          <a:p>
            <a:pPr marL="342900" indent="-342900">
              <a:buFont typeface="Wingdings" charset="2"/>
              <a:buChar char="§"/>
            </a:pPr>
            <a:r>
              <a:rPr lang="en-US" sz="2400" dirty="0">
                <a:solidFill>
                  <a:srgbClr val="000000"/>
                </a:solidFill>
              </a:rPr>
              <a:t>a</a:t>
            </a:r>
            <a:r>
              <a:rPr lang="en-US" sz="2400" dirty="0" smtClean="0">
                <a:solidFill>
                  <a:srgbClr val="000000"/>
                </a:solidFill>
              </a:rPr>
              <a:t>llows state</a:t>
            </a:r>
            <a:r>
              <a:rPr lang="en-US" sz="2400" dirty="0">
                <a:solidFill>
                  <a:srgbClr val="000000"/>
                </a:solidFill>
              </a:rPr>
              <a:t>-wide amendments to the model </a:t>
            </a:r>
            <a:r>
              <a:rPr lang="en-US" sz="2400" dirty="0" smtClean="0">
                <a:solidFill>
                  <a:srgbClr val="000000"/>
                </a:solidFill>
              </a:rPr>
              <a:t>codes to </a:t>
            </a:r>
            <a:r>
              <a:rPr lang="en-US" sz="2400" dirty="0">
                <a:solidFill>
                  <a:srgbClr val="000000"/>
                </a:solidFill>
              </a:rPr>
              <a:t>account for jurisdictional </a:t>
            </a:r>
            <a:r>
              <a:rPr lang="en-US" sz="2400" dirty="0" smtClean="0">
                <a:solidFill>
                  <a:srgbClr val="000000"/>
                </a:solidFill>
              </a:rPr>
              <a:t>differences or </a:t>
            </a:r>
            <a:r>
              <a:rPr lang="en-US" sz="2400" dirty="0">
                <a:solidFill>
                  <a:srgbClr val="000000"/>
                </a:solidFill>
              </a:rPr>
              <a:t>to enhance </a:t>
            </a:r>
            <a:r>
              <a:rPr lang="en-US" sz="2400" dirty="0" smtClean="0">
                <a:solidFill>
                  <a:srgbClr val="FF0000"/>
                </a:solidFill>
              </a:rPr>
              <a:t>housing affordability </a:t>
            </a:r>
            <a:r>
              <a:rPr lang="en-US" sz="2400" dirty="0">
                <a:solidFill>
                  <a:srgbClr val="000000"/>
                </a:solidFill>
              </a:rPr>
              <a:t>by </a:t>
            </a:r>
            <a:r>
              <a:rPr lang="en-US" sz="2400" dirty="0" smtClean="0">
                <a:solidFill>
                  <a:srgbClr val="000000"/>
                </a:solidFill>
              </a:rPr>
              <a:t>providing cost</a:t>
            </a:r>
            <a:r>
              <a:rPr lang="en-US" sz="2400" dirty="0">
                <a:solidFill>
                  <a:srgbClr val="000000"/>
                </a:solidFill>
              </a:rPr>
              <a:t>-effective requirements to provide </a:t>
            </a:r>
            <a:r>
              <a:rPr lang="en-US" sz="2400" dirty="0" smtClean="0">
                <a:solidFill>
                  <a:srgbClr val="000000"/>
                </a:solidFill>
              </a:rPr>
              <a:t>for the </a:t>
            </a:r>
            <a:r>
              <a:rPr lang="en-US" sz="2400" dirty="0">
                <a:solidFill>
                  <a:srgbClr val="000000"/>
                </a:solidFill>
              </a:rPr>
              <a:t>health and safety of the </a:t>
            </a:r>
            <a:r>
              <a:rPr lang="en-US" sz="2400" dirty="0" smtClean="0">
                <a:solidFill>
                  <a:srgbClr val="000000"/>
                </a:solidFill>
              </a:rPr>
              <a:t>occupants of homes</a:t>
            </a:r>
            <a:r>
              <a:rPr lang="en-US" sz="2400" dirty="0">
                <a:solidFill>
                  <a:srgbClr val="000000"/>
                </a:solidFill>
              </a:rPr>
              <a:t>.</a:t>
            </a:r>
          </a:p>
          <a:p>
            <a:pPr marL="342900" indent="-342900">
              <a:buFont typeface="Wingdings" charset="2"/>
              <a:buChar char="§"/>
            </a:pPr>
            <a:r>
              <a:rPr lang="en-US" sz="2400" dirty="0" smtClean="0">
                <a:solidFill>
                  <a:srgbClr val="000000"/>
                </a:solidFill>
              </a:rPr>
              <a:t>Creates </a:t>
            </a:r>
            <a:r>
              <a:rPr lang="en-US" sz="2400" dirty="0">
                <a:solidFill>
                  <a:srgbClr val="000000"/>
                </a:solidFill>
              </a:rPr>
              <a:t>statewide minimum-</a:t>
            </a:r>
            <a:r>
              <a:rPr lang="en-US" sz="2400" dirty="0" smtClean="0">
                <a:solidFill>
                  <a:srgbClr val="000000"/>
                </a:solidFill>
              </a:rPr>
              <a:t>maximum </a:t>
            </a:r>
            <a:r>
              <a:rPr lang="en-US" sz="2400" dirty="0">
                <a:solidFill>
                  <a:srgbClr val="000000"/>
                </a:solidFill>
              </a:rPr>
              <a:t>code </a:t>
            </a:r>
            <a:r>
              <a:rPr lang="en-US" sz="2400" dirty="0" smtClean="0">
                <a:solidFill>
                  <a:srgbClr val="000000"/>
                </a:solidFill>
              </a:rPr>
              <a:t>requirements by </a:t>
            </a:r>
            <a:r>
              <a:rPr lang="en-US" sz="2400" dirty="0">
                <a:solidFill>
                  <a:srgbClr val="000000"/>
                </a:solidFill>
              </a:rPr>
              <a:t>recommending that there </a:t>
            </a:r>
            <a:r>
              <a:rPr lang="en-US" sz="2400" dirty="0" smtClean="0">
                <a:solidFill>
                  <a:srgbClr val="000000"/>
                </a:solidFill>
              </a:rPr>
              <a:t>be </a:t>
            </a:r>
            <a:r>
              <a:rPr lang="en-US" sz="2400" dirty="0">
                <a:solidFill>
                  <a:srgbClr val="000000"/>
                </a:solidFill>
              </a:rPr>
              <a:t>no </a:t>
            </a:r>
            <a:r>
              <a:rPr lang="en-US" sz="2400" dirty="0" smtClean="0">
                <a:solidFill>
                  <a:srgbClr val="000000"/>
                </a:solidFill>
              </a:rPr>
              <a:t>local amendments, which </a:t>
            </a:r>
            <a:r>
              <a:rPr lang="en-US" sz="2400" dirty="0">
                <a:solidFill>
                  <a:srgbClr val="000000"/>
                </a:solidFill>
              </a:rPr>
              <a:t>make the </a:t>
            </a:r>
            <a:r>
              <a:rPr lang="en-US" sz="2400" dirty="0" smtClean="0">
                <a:solidFill>
                  <a:srgbClr val="000000"/>
                </a:solidFill>
              </a:rPr>
              <a:t>code more </a:t>
            </a:r>
            <a:r>
              <a:rPr lang="en-US" sz="2400" dirty="0">
                <a:solidFill>
                  <a:srgbClr val="000000"/>
                </a:solidFill>
              </a:rPr>
              <a:t>restrictive or housing </a:t>
            </a:r>
            <a:r>
              <a:rPr lang="en-US" sz="2400" dirty="0" smtClean="0">
                <a:solidFill>
                  <a:srgbClr val="000000"/>
                </a:solidFill>
              </a:rPr>
              <a:t>less </a:t>
            </a:r>
            <a:r>
              <a:rPr lang="en-US" sz="2400" dirty="0" smtClean="0">
                <a:solidFill>
                  <a:srgbClr val="FF0000"/>
                </a:solidFill>
              </a:rPr>
              <a:t>affordable</a:t>
            </a:r>
            <a:r>
              <a:rPr lang="en-US" sz="2400" dirty="0" smtClean="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val="346687833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0276" y="419403"/>
            <a:ext cx="5817643" cy="4524315"/>
          </a:xfrm>
          <a:prstGeom prst="rect">
            <a:avLst/>
          </a:prstGeom>
        </p:spPr>
        <p:txBody>
          <a:bodyPr wrap="square">
            <a:spAutoFit/>
          </a:bodyPr>
          <a:lstStyle/>
          <a:p>
            <a:r>
              <a:rPr lang="en-US" sz="2400" b="1" dirty="0"/>
              <a:t>3</a:t>
            </a:r>
            <a:r>
              <a:rPr lang="en-US" sz="2400" dirty="0" smtClean="0">
                <a:solidFill>
                  <a:srgbClr val="FF0000"/>
                </a:solidFill>
              </a:rPr>
              <a:t> </a:t>
            </a:r>
            <a:r>
              <a:rPr lang="en-US" sz="2400" dirty="0" smtClean="0">
                <a:solidFill>
                  <a:srgbClr val="000000"/>
                </a:solidFill>
              </a:rPr>
              <a:t>“Continue </a:t>
            </a:r>
            <a:r>
              <a:rPr lang="en-US" sz="2400" dirty="0">
                <a:solidFill>
                  <a:srgbClr val="000000"/>
                </a:solidFill>
              </a:rPr>
              <a:t>to oppose any building code or building code provision that is detrimental to the goal of providing decent, safe,</a:t>
            </a:r>
          </a:p>
          <a:p>
            <a:r>
              <a:rPr lang="en-US" sz="2400" dirty="0">
                <a:solidFill>
                  <a:srgbClr val="000000"/>
                </a:solidFill>
              </a:rPr>
              <a:t>and </a:t>
            </a:r>
            <a:r>
              <a:rPr lang="en-US" sz="2400" dirty="0">
                <a:solidFill>
                  <a:srgbClr val="FF0000"/>
                </a:solidFill>
              </a:rPr>
              <a:t>affordable housing </a:t>
            </a:r>
            <a:r>
              <a:rPr lang="en-US" sz="2400" dirty="0">
                <a:solidFill>
                  <a:srgbClr val="000000"/>
                </a:solidFill>
              </a:rPr>
              <a:t>and that does not include jurisdictional flexibility</a:t>
            </a:r>
            <a:r>
              <a:rPr lang="en-US" sz="2400" dirty="0" smtClean="0">
                <a:solidFill>
                  <a:srgbClr val="000000"/>
                </a:solidFill>
              </a:rPr>
              <a:t>.”</a:t>
            </a:r>
          </a:p>
          <a:p>
            <a:endParaRPr lang="en-US" sz="2400" dirty="0" smtClean="0">
              <a:solidFill>
                <a:srgbClr val="000000"/>
              </a:solidFill>
            </a:endParaRPr>
          </a:p>
          <a:p>
            <a:endParaRPr lang="en-US" sz="2400" dirty="0">
              <a:solidFill>
                <a:srgbClr val="000000"/>
              </a:solidFill>
            </a:endParaRPr>
          </a:p>
          <a:p>
            <a:r>
              <a:rPr lang="en-US" sz="2400" i="1" dirty="0" smtClean="0"/>
              <a:t>Here it should be noted that “the purpose” of </a:t>
            </a:r>
            <a:r>
              <a:rPr lang="en-US" sz="2400" b="1" dirty="0" smtClean="0"/>
              <a:t>Leading Builders of America </a:t>
            </a:r>
            <a:r>
              <a:rPr lang="en-US" sz="2400" b="1" i="1" dirty="0" smtClean="0"/>
              <a:t>(LBA) “is </a:t>
            </a:r>
            <a:r>
              <a:rPr lang="en-US" sz="2400" b="1" i="1" dirty="0"/>
              <a:t>to preserve home affordability for American families</a:t>
            </a:r>
            <a:r>
              <a:rPr lang="en-US" sz="2400" b="1" i="1" dirty="0" smtClean="0"/>
              <a:t>.”</a:t>
            </a:r>
            <a:r>
              <a:rPr lang="en-US" sz="2400" i="1" dirty="0" smtClean="0"/>
              <a:t> This reflects a large overlap in the agendas of NAHB and LBA.</a:t>
            </a:r>
            <a:endParaRPr lang="en-US" sz="2400" i="1" dirty="0">
              <a:solidFill>
                <a:srgbClr val="000000"/>
              </a:solidFill>
            </a:endParaRPr>
          </a:p>
        </p:txBody>
      </p:sp>
      <p:sp>
        <p:nvSpPr>
          <p:cNvPr id="4" name="TextBox 3"/>
          <p:cNvSpPr txBox="1"/>
          <p:nvPr/>
        </p:nvSpPr>
        <p:spPr>
          <a:xfrm>
            <a:off x="6848786" y="1267172"/>
            <a:ext cx="2064924" cy="3785652"/>
          </a:xfrm>
          <a:prstGeom prst="rect">
            <a:avLst/>
          </a:prstGeom>
          <a:noFill/>
        </p:spPr>
        <p:txBody>
          <a:bodyPr wrap="square" rtlCol="0">
            <a:spAutoFit/>
          </a:bodyPr>
          <a:lstStyle/>
          <a:p>
            <a:r>
              <a:rPr lang="en-US" sz="2000" i="1" dirty="0" smtClean="0"/>
              <a:t>Decisions made by builders over the last seventy years in the US have increased singl</a:t>
            </a:r>
            <a:r>
              <a:rPr lang="en-US" sz="2000" i="1" dirty="0" smtClean="0"/>
              <a:t>e-</a:t>
            </a:r>
            <a:r>
              <a:rPr lang="en-US" sz="2000" i="1" dirty="0" smtClean="0"/>
              <a:t>family, detached home size by a factor by 100% or more (Ref: c. 1950 Levittown homes of 700 </a:t>
            </a:r>
            <a:r>
              <a:rPr lang="en-US" sz="2000" i="1" dirty="0" err="1" smtClean="0"/>
              <a:t>sq</a:t>
            </a:r>
            <a:r>
              <a:rPr lang="en-US" sz="2000" i="1" dirty="0" err="1" smtClean="0"/>
              <a:t>.</a:t>
            </a:r>
            <a:r>
              <a:rPr lang="en-US" sz="2000" i="1" dirty="0" err="1" smtClean="0"/>
              <a:t>ft</a:t>
            </a:r>
            <a:r>
              <a:rPr lang="en-US" sz="2000" i="1" dirty="0"/>
              <a:t>.</a:t>
            </a:r>
            <a:r>
              <a:rPr lang="en-US" sz="2000" i="1" dirty="0" smtClean="0"/>
              <a:t> area</a:t>
            </a:r>
            <a:r>
              <a:rPr lang="en-US" sz="2000" i="1" dirty="0" smtClean="0"/>
              <a:t>)</a:t>
            </a:r>
            <a:endParaRPr lang="en-US" sz="2000" dirty="0"/>
          </a:p>
        </p:txBody>
      </p:sp>
    </p:spTree>
    <p:extLst>
      <p:ext uri="{BB962C8B-B14F-4D97-AF65-F5344CB8AC3E}">
        <p14:creationId xmlns:p14="http://schemas.microsoft.com/office/powerpoint/2010/main" val="23491710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0276" y="419403"/>
            <a:ext cx="5817643" cy="1569660"/>
          </a:xfrm>
          <a:prstGeom prst="rect">
            <a:avLst/>
          </a:prstGeom>
        </p:spPr>
        <p:txBody>
          <a:bodyPr wrap="square">
            <a:spAutoFit/>
          </a:bodyPr>
          <a:lstStyle/>
          <a:p>
            <a:r>
              <a:rPr lang="en-US" sz="2400" b="1" dirty="0" smtClean="0"/>
              <a:t>4</a:t>
            </a:r>
            <a:r>
              <a:rPr lang="en-US" sz="2400" dirty="0" smtClean="0">
                <a:solidFill>
                  <a:srgbClr val="FF0000"/>
                </a:solidFill>
              </a:rPr>
              <a:t> </a:t>
            </a:r>
            <a:r>
              <a:rPr lang="en-US" sz="2400" dirty="0" smtClean="0">
                <a:solidFill>
                  <a:srgbClr val="000000"/>
                </a:solidFill>
              </a:rPr>
              <a:t>“Support an affirmative program of fire safety for residential construction whose principal components are life safety improvements and </a:t>
            </a:r>
            <a:r>
              <a:rPr lang="en-US" sz="2400" dirty="0" smtClean="0">
                <a:solidFill>
                  <a:srgbClr val="FF0000"/>
                </a:solidFill>
              </a:rPr>
              <a:t>cost effectiveness.”</a:t>
            </a:r>
            <a:endParaRPr lang="en-US" sz="2400" dirty="0">
              <a:solidFill>
                <a:srgbClr val="FF0000"/>
              </a:solidFill>
            </a:endParaRPr>
          </a:p>
        </p:txBody>
      </p:sp>
      <p:sp>
        <p:nvSpPr>
          <p:cNvPr id="4" name="TextBox 3"/>
          <p:cNvSpPr txBox="1"/>
          <p:nvPr/>
        </p:nvSpPr>
        <p:spPr>
          <a:xfrm>
            <a:off x="6848785" y="1267172"/>
            <a:ext cx="2135481" cy="3477875"/>
          </a:xfrm>
          <a:prstGeom prst="rect">
            <a:avLst/>
          </a:prstGeom>
          <a:noFill/>
        </p:spPr>
        <p:txBody>
          <a:bodyPr wrap="square" rtlCol="0">
            <a:spAutoFit/>
          </a:bodyPr>
          <a:lstStyle/>
          <a:p>
            <a:r>
              <a:rPr lang="en-US" sz="2000" i="1" dirty="0" smtClean="0"/>
              <a:t>The term “cost effectiveness” is used incorrectly if not hypocritically by home builders. (Stairway railing systems most often installed in homes are prime example of bad cost effectiveness.)</a:t>
            </a:r>
            <a:endParaRPr lang="en-US" sz="2000" dirty="0"/>
          </a:p>
        </p:txBody>
      </p:sp>
    </p:spTree>
    <p:extLst>
      <p:ext uri="{BB962C8B-B14F-4D97-AF65-F5344CB8AC3E}">
        <p14:creationId xmlns:p14="http://schemas.microsoft.com/office/powerpoint/2010/main" val="183578880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0276" y="419403"/>
            <a:ext cx="5817643" cy="2308324"/>
          </a:xfrm>
          <a:prstGeom prst="rect">
            <a:avLst/>
          </a:prstGeom>
        </p:spPr>
        <p:txBody>
          <a:bodyPr wrap="square">
            <a:spAutoFit/>
          </a:bodyPr>
          <a:lstStyle/>
          <a:p>
            <a:r>
              <a:rPr lang="en-US" sz="2400" b="1" dirty="0"/>
              <a:t>5</a:t>
            </a:r>
            <a:r>
              <a:rPr lang="en-US" sz="2400" b="1" dirty="0" smtClean="0"/>
              <a:t>. “</a:t>
            </a:r>
            <a:r>
              <a:rPr lang="en-US" sz="2400" dirty="0" smtClean="0">
                <a:solidFill>
                  <a:srgbClr val="000000"/>
                </a:solidFill>
              </a:rPr>
              <a:t>Continue </a:t>
            </a:r>
            <a:r>
              <a:rPr lang="en-US" sz="2400" dirty="0">
                <a:solidFill>
                  <a:srgbClr val="000000"/>
                </a:solidFill>
              </a:rPr>
              <a:t>to oppose mandatory residential sprinklers for multifamily low-rise and single family residential construction </a:t>
            </a:r>
            <a:r>
              <a:rPr lang="en-US" sz="2400" dirty="0"/>
              <a:t>and other fire protection techniques that do not enhance the safety of occupants and are not </a:t>
            </a:r>
            <a:r>
              <a:rPr lang="en-US" sz="2400" dirty="0">
                <a:solidFill>
                  <a:srgbClr val="FF0000"/>
                </a:solidFill>
              </a:rPr>
              <a:t>cost-effective</a:t>
            </a:r>
            <a:r>
              <a:rPr lang="en-US" sz="2400" dirty="0" smtClean="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val="231721044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0276" y="419403"/>
            <a:ext cx="5817643" cy="3416320"/>
          </a:xfrm>
          <a:prstGeom prst="rect">
            <a:avLst/>
          </a:prstGeom>
        </p:spPr>
        <p:txBody>
          <a:bodyPr wrap="square">
            <a:spAutoFit/>
          </a:bodyPr>
          <a:lstStyle/>
          <a:p>
            <a:r>
              <a:rPr lang="en-US" sz="2400" b="1" dirty="0" smtClean="0"/>
              <a:t>6. “</a:t>
            </a:r>
            <a:r>
              <a:rPr lang="en-US" sz="2400" dirty="0" smtClean="0">
                <a:solidFill>
                  <a:srgbClr val="000000"/>
                </a:solidFill>
              </a:rPr>
              <a:t>Pursue alliances with organizations that support fire safety, consumer safety education, and housing </a:t>
            </a:r>
            <a:r>
              <a:rPr lang="en-US" sz="2400" dirty="0" smtClean="0">
                <a:solidFill>
                  <a:srgbClr val="FF0000"/>
                </a:solidFill>
              </a:rPr>
              <a:t>affordability.”</a:t>
            </a:r>
          </a:p>
          <a:p>
            <a:endParaRPr lang="en-US" sz="2400" dirty="0" smtClean="0">
              <a:solidFill>
                <a:srgbClr val="FF0000"/>
              </a:solidFill>
            </a:endParaRPr>
          </a:p>
          <a:p>
            <a:endParaRPr lang="en-US" sz="2400" dirty="0">
              <a:solidFill>
                <a:srgbClr val="FF0000"/>
              </a:solidFill>
            </a:endParaRPr>
          </a:p>
          <a:p>
            <a:r>
              <a:rPr lang="en-US" sz="2400" i="1" dirty="0" smtClean="0"/>
              <a:t>Clearly, </a:t>
            </a:r>
            <a:r>
              <a:rPr lang="en-US" sz="2400" dirty="0" smtClean="0"/>
              <a:t>Leading Builders of America </a:t>
            </a:r>
            <a:r>
              <a:rPr lang="en-US" sz="2400" i="1" dirty="0" smtClean="0"/>
              <a:t>(LBA) is allied with the </a:t>
            </a:r>
            <a:r>
              <a:rPr lang="en-US" sz="2400" dirty="0" smtClean="0"/>
              <a:t>National Association of Home Builders</a:t>
            </a:r>
            <a:r>
              <a:rPr lang="en-US" sz="2400" i="1" dirty="0" smtClean="0"/>
              <a:t> (NAHB) on the matter of “housing affordability.”</a:t>
            </a:r>
            <a:endParaRPr lang="en-US" sz="2400" i="1" dirty="0"/>
          </a:p>
        </p:txBody>
      </p:sp>
      <p:sp>
        <p:nvSpPr>
          <p:cNvPr id="4" name="TextBox 3"/>
          <p:cNvSpPr txBox="1"/>
          <p:nvPr/>
        </p:nvSpPr>
        <p:spPr>
          <a:xfrm>
            <a:off x="6848785" y="1267172"/>
            <a:ext cx="2206039" cy="3477875"/>
          </a:xfrm>
          <a:prstGeom prst="rect">
            <a:avLst/>
          </a:prstGeom>
          <a:noFill/>
        </p:spPr>
        <p:txBody>
          <a:bodyPr wrap="square" rtlCol="0">
            <a:spAutoFit/>
          </a:bodyPr>
          <a:lstStyle/>
          <a:p>
            <a:r>
              <a:rPr lang="en-US" sz="2000" i="1" dirty="0" smtClean="0"/>
              <a:t>A ‘bottom line’ observation is that builders’ make decisions that affect affordability negatively, for example by building in areas prone to climate change-triggered catastrophic events</a:t>
            </a:r>
            <a:endParaRPr lang="en-US" sz="2000" dirty="0"/>
          </a:p>
        </p:txBody>
      </p:sp>
    </p:spTree>
    <p:extLst>
      <p:ext uri="{BB962C8B-B14F-4D97-AF65-F5344CB8AC3E}">
        <p14:creationId xmlns:p14="http://schemas.microsoft.com/office/powerpoint/2010/main" val="205638708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9424" y="408422"/>
            <a:ext cx="8353491" cy="4708981"/>
          </a:xfrm>
          <a:prstGeom prst="rect">
            <a:avLst/>
          </a:prstGeom>
          <a:noFill/>
        </p:spPr>
        <p:txBody>
          <a:bodyPr wrap="square" rtlCol="0">
            <a:spAutoFit/>
          </a:bodyPr>
          <a:lstStyle/>
          <a:p>
            <a:r>
              <a:rPr lang="en-US" sz="2400" b="1" dirty="0"/>
              <a:t>7</a:t>
            </a:r>
            <a:r>
              <a:rPr lang="en-US" sz="2400" b="1" dirty="0" smtClean="0"/>
              <a:t>. “</a:t>
            </a:r>
            <a:r>
              <a:rPr lang="en-US" sz="2400" dirty="0" smtClean="0"/>
              <a:t>Support </a:t>
            </a:r>
            <a:r>
              <a:rPr lang="en-US" sz="2400" dirty="0"/>
              <a:t>efforts by state and </a:t>
            </a:r>
            <a:r>
              <a:rPr lang="en-US" sz="2400" dirty="0" smtClean="0"/>
              <a:t>local affiliated </a:t>
            </a:r>
            <a:endParaRPr lang="en-US" sz="2400" dirty="0" smtClean="0"/>
          </a:p>
          <a:p>
            <a:r>
              <a:rPr lang="en-US" sz="2400" dirty="0" smtClean="0"/>
              <a:t>Home </a:t>
            </a:r>
            <a:r>
              <a:rPr lang="en-US" sz="2400" dirty="0"/>
              <a:t>Builder </a:t>
            </a:r>
            <a:r>
              <a:rPr lang="en-US" sz="2400" dirty="0" smtClean="0"/>
              <a:t>Associations to </a:t>
            </a:r>
            <a:r>
              <a:rPr lang="en-US" sz="2400" dirty="0" smtClean="0"/>
              <a:t>oppose </a:t>
            </a:r>
            <a:r>
              <a:rPr lang="en-US" sz="2400" dirty="0"/>
              <a:t>the </a:t>
            </a:r>
            <a:endParaRPr lang="en-US" sz="2400" dirty="0" smtClean="0"/>
          </a:p>
          <a:p>
            <a:r>
              <a:rPr lang="en-US" sz="2400" dirty="0"/>
              <a:t>a</a:t>
            </a:r>
            <a:r>
              <a:rPr lang="en-US" sz="2400" dirty="0" smtClean="0"/>
              <a:t>doption of </a:t>
            </a:r>
            <a:r>
              <a:rPr lang="en-US" sz="2400" dirty="0"/>
              <a:t>any new stair </a:t>
            </a:r>
            <a:r>
              <a:rPr lang="en-US" sz="2400" dirty="0" smtClean="0"/>
              <a:t>geometry that </a:t>
            </a:r>
            <a:r>
              <a:rPr lang="en-US" sz="2400" dirty="0"/>
              <a:t>is not consistent </a:t>
            </a:r>
            <a:r>
              <a:rPr lang="en-US" sz="2400" dirty="0" smtClean="0"/>
              <a:t>with </a:t>
            </a:r>
            <a:r>
              <a:rPr lang="en-US" sz="2400" dirty="0"/>
              <a:t>the requirements originally contained in the 1993 </a:t>
            </a:r>
            <a:r>
              <a:rPr lang="en-US" sz="2400" dirty="0" smtClean="0"/>
              <a:t>BOCA and </a:t>
            </a:r>
            <a:r>
              <a:rPr lang="en-US" sz="2400" dirty="0"/>
              <a:t>1992 </a:t>
            </a:r>
            <a:r>
              <a:rPr lang="en-US" sz="2400" dirty="0" smtClean="0"/>
              <a:t>CABO Codes </a:t>
            </a:r>
            <a:r>
              <a:rPr lang="en-US" sz="2400" dirty="0"/>
              <a:t>by </a:t>
            </a:r>
            <a:r>
              <a:rPr lang="en-US" sz="2400" dirty="0" smtClean="0"/>
              <a:t>amending those provisions when </a:t>
            </a:r>
            <a:r>
              <a:rPr lang="en-US" sz="2400" dirty="0"/>
              <a:t>adopting new editions of model </a:t>
            </a:r>
            <a:r>
              <a:rPr lang="en-US" sz="2400" dirty="0" smtClean="0"/>
              <a:t>building codes.” </a:t>
            </a:r>
          </a:p>
          <a:p>
            <a:pPr>
              <a:lnSpc>
                <a:spcPct val="50000"/>
              </a:lnSpc>
            </a:pPr>
            <a:endParaRPr lang="en-US" sz="2400" dirty="0"/>
          </a:p>
          <a:p>
            <a:r>
              <a:rPr lang="en-US" sz="2400" dirty="0"/>
              <a:t>#</a:t>
            </a:r>
            <a:r>
              <a:rPr lang="en-US" sz="2400" dirty="0" smtClean="0"/>
              <a:t>7</a:t>
            </a:r>
            <a:r>
              <a:rPr lang="en-US" sz="2400" dirty="0" smtClean="0"/>
              <a:t>, </a:t>
            </a:r>
            <a:r>
              <a:rPr lang="en-US" sz="2400" dirty="0" smtClean="0"/>
              <a:t>the last one in NAHB’s </a:t>
            </a:r>
            <a:r>
              <a:rPr lang="en-US" sz="2400" dirty="0" smtClean="0"/>
              <a:t>2008 Policy </a:t>
            </a:r>
            <a:r>
              <a:rPr lang="en-US" sz="2400" dirty="0" smtClean="0"/>
              <a:t>on “Industry Standards,</a:t>
            </a:r>
            <a:r>
              <a:rPr lang="en-US" sz="2400" dirty="0" smtClean="0"/>
              <a:t>” </a:t>
            </a:r>
            <a:r>
              <a:rPr lang="en-US" sz="2400" dirty="0" smtClean="0"/>
              <a:t>is </a:t>
            </a:r>
            <a:r>
              <a:rPr lang="en-US" sz="2400" dirty="0" smtClean="0"/>
              <a:t>the earliest (i.e., 1996) and clearly </a:t>
            </a:r>
            <a:r>
              <a:rPr lang="en-US" sz="2400" dirty="0" smtClean="0"/>
              <a:t>most flawed </a:t>
            </a:r>
            <a:r>
              <a:rPr lang="en-US" sz="2400" dirty="0" smtClean="0"/>
              <a:t>in terms of public safety impact. </a:t>
            </a:r>
            <a:r>
              <a:rPr lang="en-US" sz="2400" dirty="0" smtClean="0"/>
              <a:t>NAHB calls </a:t>
            </a:r>
            <a:r>
              <a:rPr lang="en-US" sz="2400" dirty="0" smtClean="0"/>
              <a:t>for continuation </a:t>
            </a:r>
            <a:r>
              <a:rPr lang="en-US" sz="2400" dirty="0" smtClean="0"/>
              <a:t>of the 8.25 inch </a:t>
            </a:r>
            <a:r>
              <a:rPr lang="en-US" sz="2400" dirty="0" smtClean="0"/>
              <a:t>max. </a:t>
            </a:r>
            <a:r>
              <a:rPr lang="en-US" sz="2400" dirty="0" smtClean="0"/>
              <a:t>rise and </a:t>
            </a:r>
            <a:r>
              <a:rPr lang="en-US" sz="2400" dirty="0" smtClean="0"/>
              <a:t>min. </a:t>
            </a:r>
            <a:r>
              <a:rPr lang="en-US" sz="2400" dirty="0" smtClean="0"/>
              <a:t>9-inch run dimension, a geometry that is clearly among the most </a:t>
            </a:r>
            <a:r>
              <a:rPr lang="en-US" sz="2400" dirty="0" smtClean="0"/>
              <a:t>unsafe—with a risk of serious injury 5.5 times greater than predicted with NFPA 5000’s “7-11” home step rule. </a:t>
            </a:r>
            <a:endParaRPr lang="en-US" sz="2400" dirty="0" smtClean="0"/>
          </a:p>
        </p:txBody>
      </p:sp>
    </p:spTree>
    <p:extLst>
      <p:ext uri="{BB962C8B-B14F-4D97-AF65-F5344CB8AC3E}">
        <p14:creationId xmlns:p14="http://schemas.microsoft.com/office/powerpoint/2010/main" val="225470376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AHB Dollars Frame  re Affordability &amp; Safety.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080000">
            <a:off x="2511465" y="729097"/>
            <a:ext cx="5316235" cy="3692608"/>
          </a:xfrm>
          <a:prstGeom prst="rect">
            <a:avLst/>
          </a:prstGeom>
        </p:spPr>
      </p:pic>
      <p:pic>
        <p:nvPicPr>
          <p:cNvPr id="3" name="Picture 2" descr="NAHB Dollars Frame  re Affordability &amp; Safety.jpg"/>
          <p:cNvPicPr>
            <a:picLocks noChangeAspect="1"/>
          </p:cNvPicPr>
          <p:nvPr/>
        </p:nvPicPr>
        <p:blipFill rotWithShape="1">
          <a:blip r:embed="rId3" cstate="screen">
            <a:extLst>
              <a:ext uri="{28A0092B-C50C-407E-A947-70E740481C1C}">
                <a14:useLocalDpi xmlns:a14="http://schemas.microsoft.com/office/drawing/2010/main"/>
              </a:ext>
            </a:extLst>
          </a:blip>
          <a:srcRect l="-3274"/>
          <a:stretch/>
        </p:blipFill>
        <p:spPr>
          <a:xfrm rot="5280000">
            <a:off x="-1122226" y="645071"/>
            <a:ext cx="5614226" cy="3825836"/>
          </a:xfrm>
          <a:prstGeom prst="rect">
            <a:avLst/>
          </a:prstGeom>
        </p:spPr>
      </p:pic>
      <p:sp>
        <p:nvSpPr>
          <p:cNvPr id="2" name="Rectangle 1"/>
          <p:cNvSpPr/>
          <p:nvPr/>
        </p:nvSpPr>
        <p:spPr>
          <a:xfrm>
            <a:off x="329267" y="556583"/>
            <a:ext cx="6263900" cy="4123424"/>
          </a:xfrm>
          <a:prstGeom prst="rect">
            <a:avLst/>
          </a:prstGeom>
          <a:solidFill>
            <a:schemeClr val="accent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848787" y="0"/>
            <a:ext cx="2295212"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49259" y="503850"/>
            <a:ext cx="6083427" cy="4247317"/>
          </a:xfrm>
          <a:prstGeom prst="rect">
            <a:avLst/>
          </a:prstGeom>
          <a:noFill/>
        </p:spPr>
        <p:txBody>
          <a:bodyPr wrap="square" rtlCol="0">
            <a:spAutoFit/>
          </a:bodyPr>
          <a:lstStyle/>
          <a:p>
            <a:r>
              <a:rPr lang="en-US" sz="2000" dirty="0" smtClean="0"/>
              <a:t>Money is said to be “the root of all evil.” Within the ICC code development process, if not an evil, money—</a:t>
            </a:r>
            <a:r>
              <a:rPr lang="en-US" sz="2000" i="1" dirty="0" smtClean="0"/>
              <a:t>or more generally “economics”</a:t>
            </a:r>
            <a:r>
              <a:rPr lang="en-US" sz="2000" dirty="0" smtClean="0"/>
              <a:t>—is very badly handled in CP28, especially Section 3.3.5.6 on “Cost Impact.”</a:t>
            </a:r>
          </a:p>
          <a:p>
            <a:pPr>
              <a:lnSpc>
                <a:spcPct val="50000"/>
              </a:lnSpc>
            </a:pPr>
            <a:r>
              <a:rPr lang="en-US" sz="2000" dirty="0" smtClean="0"/>
              <a:t> </a:t>
            </a:r>
          </a:p>
          <a:p>
            <a:r>
              <a:rPr lang="en-US" sz="2000" dirty="0" smtClean="0"/>
              <a:t>The current ICC-IAC Work Group on this topic—</a:t>
            </a:r>
            <a:r>
              <a:rPr lang="en-US" sz="2000" i="1" dirty="0" smtClean="0"/>
              <a:t>on which I serve</a:t>
            </a:r>
            <a:r>
              <a:rPr lang="en-US" sz="2000" dirty="0" smtClean="0"/>
              <a:t>—is identifying, for ICC Board attention, how very inadequate this Section is. Cost impact—whether it pertains to safety or energy use—has to be considered in a balanced fashion with attention given to not only cost of implementation, but also to the benefits achieved. </a:t>
            </a:r>
            <a:r>
              <a:rPr lang="en-US" sz="2000" b="1" i="1" dirty="0" smtClean="0"/>
              <a:t>Benefit-Cost Analysis </a:t>
            </a:r>
            <a:r>
              <a:rPr lang="en-US" sz="2000" dirty="0" smtClean="0"/>
              <a:t>experts (in </a:t>
            </a:r>
            <a:r>
              <a:rPr lang="en-US" sz="2000" b="1" i="1" dirty="0" smtClean="0"/>
              <a:t>Economics</a:t>
            </a:r>
            <a:r>
              <a:rPr lang="en-US" sz="2000" dirty="0" smtClean="0"/>
              <a:t>) regard this approach as essential. Now ICC has to either improve CP28 or be seen as naïve on such an important matter.</a:t>
            </a:r>
            <a:endParaRPr lang="en-US" sz="2000" dirty="0"/>
          </a:p>
        </p:txBody>
      </p:sp>
      <p:sp>
        <p:nvSpPr>
          <p:cNvPr id="8" name="TextBox 7"/>
          <p:cNvSpPr txBox="1"/>
          <p:nvPr/>
        </p:nvSpPr>
        <p:spPr>
          <a:xfrm>
            <a:off x="6946287" y="1235393"/>
            <a:ext cx="2038960" cy="3785652"/>
          </a:xfrm>
          <a:prstGeom prst="rect">
            <a:avLst/>
          </a:prstGeom>
          <a:noFill/>
        </p:spPr>
        <p:txBody>
          <a:bodyPr wrap="square" rtlCol="0">
            <a:spAutoFit/>
          </a:bodyPr>
          <a:lstStyle/>
          <a:p>
            <a:r>
              <a:rPr lang="en-US" sz="2000" i="1" dirty="0" smtClean="0"/>
              <a:t>ICC CP28 has to recognize that </a:t>
            </a:r>
            <a:r>
              <a:rPr lang="en-US" sz="2000" b="1" i="1" dirty="0" smtClean="0"/>
              <a:t>“Cost Impact” </a:t>
            </a:r>
            <a:r>
              <a:rPr lang="en-US" sz="2000" i="1" dirty="0" smtClean="0"/>
              <a:t>by itself may be </a:t>
            </a:r>
          </a:p>
          <a:p>
            <a:r>
              <a:rPr lang="en-US" sz="2000" i="1" dirty="0" smtClean="0"/>
              <a:t>necessary, but it </a:t>
            </a:r>
            <a:r>
              <a:rPr lang="en-US" sz="2000" b="1" i="1" dirty="0" smtClean="0"/>
              <a:t>is not sufficient</a:t>
            </a:r>
            <a:r>
              <a:rPr lang="en-US" sz="2000" i="1" dirty="0" smtClean="0"/>
              <a:t>.  Only an unbiased </a:t>
            </a:r>
            <a:r>
              <a:rPr lang="en-US" sz="2000" b="1" i="1" dirty="0" smtClean="0"/>
              <a:t>Benefit-Cost Analysis </a:t>
            </a:r>
            <a:r>
              <a:rPr lang="en-US" sz="2000" i="1" dirty="0" smtClean="0"/>
              <a:t>will be helpful in valid merit assessment of code proposals </a:t>
            </a:r>
            <a:endParaRPr lang="en-US" sz="2000" i="1" dirty="0"/>
          </a:p>
        </p:txBody>
      </p:sp>
    </p:spTree>
    <p:extLst>
      <p:ext uri="{BB962C8B-B14F-4D97-AF65-F5344CB8AC3E}">
        <p14:creationId xmlns:p14="http://schemas.microsoft.com/office/powerpoint/2010/main" val="29296537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AHB Dollars Frame  re Affordability &amp; Safety.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080000">
            <a:off x="2511465" y="729097"/>
            <a:ext cx="5316235" cy="3692608"/>
          </a:xfrm>
          <a:prstGeom prst="rect">
            <a:avLst/>
          </a:prstGeom>
        </p:spPr>
      </p:pic>
      <p:pic>
        <p:nvPicPr>
          <p:cNvPr id="3" name="Picture 2" descr="NAHB Dollars Frame  re Affordability &amp; Safety.jpg"/>
          <p:cNvPicPr>
            <a:picLocks noChangeAspect="1"/>
          </p:cNvPicPr>
          <p:nvPr/>
        </p:nvPicPr>
        <p:blipFill rotWithShape="1">
          <a:blip r:embed="rId3" cstate="screen">
            <a:extLst>
              <a:ext uri="{28A0092B-C50C-407E-A947-70E740481C1C}">
                <a14:useLocalDpi xmlns:a14="http://schemas.microsoft.com/office/drawing/2010/main"/>
              </a:ext>
            </a:extLst>
          </a:blip>
          <a:srcRect l="-3274"/>
          <a:stretch/>
        </p:blipFill>
        <p:spPr>
          <a:xfrm rot="5280000">
            <a:off x="-1122226" y="645071"/>
            <a:ext cx="5614226" cy="3825836"/>
          </a:xfrm>
          <a:prstGeom prst="rect">
            <a:avLst/>
          </a:prstGeom>
        </p:spPr>
      </p:pic>
      <p:sp>
        <p:nvSpPr>
          <p:cNvPr id="2" name="Rectangle 1"/>
          <p:cNvSpPr/>
          <p:nvPr/>
        </p:nvSpPr>
        <p:spPr>
          <a:xfrm>
            <a:off x="329267" y="556583"/>
            <a:ext cx="6263900" cy="4123424"/>
          </a:xfrm>
          <a:prstGeom prst="rect">
            <a:avLst/>
          </a:prstGeom>
          <a:solidFill>
            <a:schemeClr val="accent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848787" y="0"/>
            <a:ext cx="2295212"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31979" y="572962"/>
            <a:ext cx="6083427" cy="4093428"/>
          </a:xfrm>
          <a:prstGeom prst="rect">
            <a:avLst/>
          </a:prstGeom>
          <a:noFill/>
        </p:spPr>
        <p:txBody>
          <a:bodyPr wrap="square" rtlCol="0">
            <a:spAutoFit/>
          </a:bodyPr>
          <a:lstStyle/>
          <a:p>
            <a:r>
              <a:rPr lang="en-US" sz="2000" dirty="0" smtClean="0"/>
              <a:t>Failure by ICC committees, as well as some ICC members, to recognize the current inadequacy in CP28, Section 3.3.5.6 on “Cost Impact” might well be a central issue in what happened with the energy proposals, the subjects of the NAHB and LBA appeals.</a:t>
            </a:r>
          </a:p>
          <a:p>
            <a:pPr>
              <a:lnSpc>
                <a:spcPct val="50000"/>
              </a:lnSpc>
            </a:pPr>
            <a:r>
              <a:rPr lang="en-US" sz="2000" dirty="0" smtClean="0"/>
              <a:t> </a:t>
            </a:r>
          </a:p>
          <a:p>
            <a:r>
              <a:rPr lang="en-US" sz="2000" dirty="0" smtClean="0"/>
              <a:t>There is an excellent primer on what is needed in place of ICC’s totally inadequate “Cost Impact” section in CP28. Written by nearly 20 of the world’s top experts in Benefit-Cost Analysis, it has the title, “</a:t>
            </a:r>
            <a:r>
              <a:rPr lang="en-US" sz="2000" b="1" dirty="0"/>
              <a:t>Consumer’s Guide to Regulatory </a:t>
            </a:r>
            <a:r>
              <a:rPr lang="en-US" sz="2000" b="1" dirty="0" smtClean="0"/>
              <a:t>Impact Analysis</a:t>
            </a:r>
            <a:r>
              <a:rPr lang="en-US" sz="2000" b="1" dirty="0"/>
              <a:t>: Ten Tips for Being an </a:t>
            </a:r>
            <a:r>
              <a:rPr lang="en-US" sz="2000" b="1" dirty="0" smtClean="0"/>
              <a:t>Informed Policymaker</a:t>
            </a:r>
            <a:r>
              <a:rPr lang="en-US" sz="2000" dirty="0" smtClean="0"/>
              <a:t>,” </a:t>
            </a:r>
            <a:r>
              <a:rPr lang="ro-RO" sz="2000" i="1" dirty="0" smtClean="0"/>
              <a:t>Journal of </a:t>
            </a:r>
            <a:r>
              <a:rPr lang="ro-RO" sz="2000" i="1" dirty="0"/>
              <a:t>Benefit Cost </a:t>
            </a:r>
            <a:r>
              <a:rPr lang="ro-RO" sz="2000" i="1" dirty="0" smtClean="0"/>
              <a:t>Analysis </a:t>
            </a:r>
            <a:r>
              <a:rPr lang="ro-RO" sz="2000" dirty="0"/>
              <a:t>2017; 8(2):187–</a:t>
            </a:r>
            <a:r>
              <a:rPr lang="ro-RO" sz="2000" dirty="0" smtClean="0"/>
              <a:t>204. Mike Pfeiffer has a PDF copy of this.</a:t>
            </a:r>
            <a:endParaRPr lang="en-US" sz="2000" dirty="0"/>
          </a:p>
        </p:txBody>
      </p:sp>
      <p:sp>
        <p:nvSpPr>
          <p:cNvPr id="8" name="TextBox 7"/>
          <p:cNvSpPr txBox="1"/>
          <p:nvPr/>
        </p:nvSpPr>
        <p:spPr>
          <a:xfrm>
            <a:off x="6946287" y="1235393"/>
            <a:ext cx="2030320" cy="3785652"/>
          </a:xfrm>
          <a:prstGeom prst="rect">
            <a:avLst/>
          </a:prstGeom>
          <a:noFill/>
        </p:spPr>
        <p:txBody>
          <a:bodyPr wrap="square" rtlCol="0">
            <a:spAutoFit/>
          </a:bodyPr>
          <a:lstStyle/>
          <a:p>
            <a:r>
              <a:rPr lang="en-US" sz="2000" i="1" dirty="0" smtClean="0"/>
              <a:t>ICC CP28 has to recognize that “Cost Impact” by itself may be </a:t>
            </a:r>
          </a:p>
          <a:p>
            <a:r>
              <a:rPr lang="en-US" sz="2000" i="1" dirty="0" smtClean="0"/>
              <a:t>necessary, but it is not sufficient. Only an unbiased </a:t>
            </a:r>
            <a:r>
              <a:rPr lang="en-US" sz="2000" b="1" i="1" dirty="0" smtClean="0"/>
              <a:t>Benefit-Cost Analysis </a:t>
            </a:r>
            <a:r>
              <a:rPr lang="en-US" sz="2000" i="1" dirty="0" smtClean="0"/>
              <a:t>will be helpful in merit assessment of proposals.  </a:t>
            </a:r>
            <a:endParaRPr lang="en-US" sz="2000" i="1" dirty="0"/>
          </a:p>
        </p:txBody>
      </p:sp>
    </p:spTree>
    <p:extLst>
      <p:ext uri="{BB962C8B-B14F-4D97-AF65-F5344CB8AC3E}">
        <p14:creationId xmlns:p14="http://schemas.microsoft.com/office/powerpoint/2010/main" val="12336383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AHB Dollars Frame  re Affordability &amp; Safety.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080000">
            <a:off x="2511465" y="729097"/>
            <a:ext cx="5316235" cy="3692608"/>
          </a:xfrm>
          <a:prstGeom prst="rect">
            <a:avLst/>
          </a:prstGeom>
        </p:spPr>
      </p:pic>
      <p:pic>
        <p:nvPicPr>
          <p:cNvPr id="3" name="Picture 2" descr="NAHB Dollars Frame  re Affordability &amp; Safety.jpg"/>
          <p:cNvPicPr>
            <a:picLocks noChangeAspect="1"/>
          </p:cNvPicPr>
          <p:nvPr/>
        </p:nvPicPr>
        <p:blipFill rotWithShape="1">
          <a:blip r:embed="rId3" cstate="screen">
            <a:extLst>
              <a:ext uri="{28A0092B-C50C-407E-A947-70E740481C1C}">
                <a14:useLocalDpi xmlns:a14="http://schemas.microsoft.com/office/drawing/2010/main"/>
              </a:ext>
            </a:extLst>
          </a:blip>
          <a:srcRect l="-3274"/>
          <a:stretch/>
        </p:blipFill>
        <p:spPr>
          <a:xfrm rot="5280000">
            <a:off x="-1122226" y="645071"/>
            <a:ext cx="5614226" cy="3825836"/>
          </a:xfrm>
          <a:prstGeom prst="rect">
            <a:avLst/>
          </a:prstGeom>
        </p:spPr>
      </p:pic>
      <p:sp>
        <p:nvSpPr>
          <p:cNvPr id="2" name="Rectangle 1"/>
          <p:cNvSpPr/>
          <p:nvPr/>
        </p:nvSpPr>
        <p:spPr>
          <a:xfrm>
            <a:off x="329267" y="556583"/>
            <a:ext cx="6263900" cy="4123424"/>
          </a:xfrm>
          <a:prstGeom prst="rect">
            <a:avLst/>
          </a:prstGeom>
          <a:solidFill>
            <a:schemeClr val="accent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848788" y="0"/>
            <a:ext cx="2295212"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76147" y="833031"/>
            <a:ext cx="6055437" cy="3477875"/>
          </a:xfrm>
          <a:prstGeom prst="rect">
            <a:avLst/>
          </a:prstGeom>
          <a:noFill/>
        </p:spPr>
        <p:txBody>
          <a:bodyPr wrap="square" rtlCol="0">
            <a:spAutoFit/>
          </a:bodyPr>
          <a:lstStyle/>
          <a:p>
            <a:r>
              <a:rPr lang="en-US" sz="2000" dirty="0"/>
              <a:t> </a:t>
            </a:r>
            <a:r>
              <a:rPr lang="en-US" sz="2000" dirty="0" smtClean="0"/>
              <a:t>“</a:t>
            </a:r>
            <a:r>
              <a:rPr lang="en-US" sz="2000" b="1" dirty="0" smtClean="0"/>
              <a:t>1</a:t>
            </a:r>
            <a:r>
              <a:rPr lang="en-US" sz="2000" b="1" dirty="0"/>
              <a:t>. </a:t>
            </a:r>
            <a:r>
              <a:rPr lang="en-US" sz="2000" dirty="0"/>
              <a:t>Core problem: Determine whether the RIA identifies the core problem (</a:t>
            </a:r>
            <a:r>
              <a:rPr lang="en-US" sz="2000" dirty="0" smtClean="0"/>
              <a:t>compelling public </a:t>
            </a:r>
            <a:r>
              <a:rPr lang="en-US" sz="2000" dirty="0"/>
              <a:t>need) the regulation is intended to address.</a:t>
            </a:r>
          </a:p>
          <a:p>
            <a:r>
              <a:rPr lang="en-US" sz="2000" b="1" dirty="0"/>
              <a:t>2. </a:t>
            </a:r>
            <a:r>
              <a:rPr lang="en-US" sz="2000" dirty="0"/>
              <a:t>Alternatives: Look for an objective, policy-neutral evaluation of the </a:t>
            </a:r>
            <a:r>
              <a:rPr lang="en-US" sz="2000" dirty="0" smtClean="0"/>
              <a:t>relative merits </a:t>
            </a:r>
            <a:r>
              <a:rPr lang="en-US" sz="2000" dirty="0"/>
              <a:t>of reasonable alternatives.</a:t>
            </a:r>
          </a:p>
          <a:p>
            <a:r>
              <a:rPr lang="en-US" sz="2000" b="1" dirty="0"/>
              <a:t>3</a:t>
            </a:r>
            <a:r>
              <a:rPr lang="en-US" sz="2000" dirty="0"/>
              <a:t>. Baseline: Check whether the RIA presents a reasonable “counterfactual</a:t>
            </a:r>
            <a:r>
              <a:rPr lang="en-US" sz="2000" dirty="0" smtClean="0"/>
              <a:t>” against </a:t>
            </a:r>
            <a:r>
              <a:rPr lang="en-US" sz="2000" dirty="0"/>
              <a:t>which benefits and costs are measured.</a:t>
            </a:r>
          </a:p>
          <a:p>
            <a:r>
              <a:rPr lang="en-US" sz="2000" b="1" dirty="0"/>
              <a:t>4. </a:t>
            </a:r>
            <a:r>
              <a:rPr lang="en-US" sz="2000" dirty="0"/>
              <a:t>Increments: Evaluate whether totals and averages obscure relevant </a:t>
            </a:r>
            <a:r>
              <a:rPr lang="en-US" sz="2000" dirty="0" smtClean="0"/>
              <a:t>distinctions and </a:t>
            </a:r>
            <a:r>
              <a:rPr lang="en-US" sz="2000" dirty="0"/>
              <a:t>trade-offs</a:t>
            </a:r>
            <a:r>
              <a:rPr lang="en-US" sz="2000" dirty="0" smtClean="0"/>
              <a:t>.”</a:t>
            </a:r>
            <a:endParaRPr lang="en-US" sz="2000" dirty="0"/>
          </a:p>
        </p:txBody>
      </p:sp>
      <p:sp>
        <p:nvSpPr>
          <p:cNvPr id="8" name="TextBox 7"/>
          <p:cNvSpPr txBox="1"/>
          <p:nvPr/>
        </p:nvSpPr>
        <p:spPr>
          <a:xfrm>
            <a:off x="6997917" y="1252671"/>
            <a:ext cx="2021888" cy="3785652"/>
          </a:xfrm>
          <a:prstGeom prst="rect">
            <a:avLst/>
          </a:prstGeom>
          <a:noFill/>
        </p:spPr>
        <p:txBody>
          <a:bodyPr wrap="square" rtlCol="0">
            <a:spAutoFit/>
          </a:bodyPr>
          <a:lstStyle/>
          <a:p>
            <a:r>
              <a:rPr lang="en-US" sz="2000" i="1" dirty="0" smtClean="0"/>
              <a:t>RIA, Regulatory Impact Analysis is one type of BCA, Benefit-Cost Analysis. Whatever ICC prefers to call it, it must go well beyond its current narrow “Cost Impact” label and scope.</a:t>
            </a:r>
            <a:endParaRPr lang="en-US" sz="2000" i="1" dirty="0"/>
          </a:p>
        </p:txBody>
      </p:sp>
    </p:spTree>
    <p:extLst>
      <p:ext uri="{BB962C8B-B14F-4D97-AF65-F5344CB8AC3E}">
        <p14:creationId xmlns:p14="http://schemas.microsoft.com/office/powerpoint/2010/main" val="31817010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418278" y="181430"/>
            <a:ext cx="8213202" cy="4893647"/>
          </a:xfrm>
          <a:prstGeom prst="rect">
            <a:avLst/>
          </a:prstGeom>
          <a:noFill/>
        </p:spPr>
        <p:txBody>
          <a:bodyPr wrap="square" rtlCol="0">
            <a:spAutoFit/>
          </a:bodyPr>
          <a:lstStyle/>
          <a:p>
            <a:r>
              <a:rPr lang="en-US" sz="2400" b="1" dirty="0" smtClean="0"/>
              <a:t>     Basis for Professional Opinions in Comments:</a:t>
            </a:r>
          </a:p>
          <a:p>
            <a:pPr marL="342900" indent="-342900">
              <a:buFont typeface="Wingdings" charset="2"/>
              <a:buChar char="§"/>
            </a:pPr>
            <a:r>
              <a:rPr lang="en-US" sz="2400" b="1" dirty="0" smtClean="0"/>
              <a:t>1961</a:t>
            </a:r>
            <a:r>
              <a:rPr lang="en-US" sz="2400" b="1" dirty="0"/>
              <a:t>:</a:t>
            </a:r>
            <a:r>
              <a:rPr lang="en-US" sz="2400" b="1" dirty="0" smtClean="0"/>
              <a:t> </a:t>
            </a:r>
            <a:r>
              <a:rPr lang="en-US" sz="2400" dirty="0" smtClean="0"/>
              <a:t>my work in building design, construction,</a:t>
            </a:r>
          </a:p>
          <a:p>
            <a:r>
              <a:rPr lang="en-US" sz="2400" dirty="0"/>
              <a:t> </a:t>
            </a:r>
            <a:r>
              <a:rPr lang="en-US" sz="2400" dirty="0" smtClean="0"/>
              <a:t>    </a:t>
            </a:r>
            <a:r>
              <a:rPr lang="en-US" sz="2400" dirty="0" smtClean="0"/>
              <a:t>use, and related standards/codes fields included </a:t>
            </a:r>
          </a:p>
          <a:p>
            <a:r>
              <a:rPr lang="en-US" sz="2400" dirty="0"/>
              <a:t> </a:t>
            </a:r>
            <a:r>
              <a:rPr lang="en-US" sz="2400" dirty="0" smtClean="0"/>
              <a:t>    </a:t>
            </a:r>
            <a:r>
              <a:rPr lang="en-US" sz="2400" dirty="0" smtClean="0"/>
              <a:t>surveying, engineering, construction, research </a:t>
            </a:r>
            <a:r>
              <a:rPr lang="en-US" sz="2400" dirty="0" smtClean="0"/>
              <a:t>and</a:t>
            </a:r>
            <a:r>
              <a:rPr lang="en-US" sz="2400" dirty="0" smtClean="0"/>
              <a:t> consulting.</a:t>
            </a:r>
          </a:p>
          <a:p>
            <a:pPr marL="342900" indent="-342900">
              <a:buFont typeface="Wingdings" charset="2"/>
              <a:buChar char="§"/>
            </a:pPr>
            <a:r>
              <a:rPr lang="en-US" sz="2400" dirty="0" smtClean="0"/>
              <a:t>Some of this overlapped with nine years of University study in physics, engineering, and architecture completed in 1969.</a:t>
            </a:r>
          </a:p>
          <a:p>
            <a:pPr marL="342900" indent="-342900">
              <a:buFont typeface="Wingdings" charset="2"/>
              <a:buChar char="§"/>
            </a:pPr>
            <a:r>
              <a:rPr lang="en-US" sz="2400" b="1" dirty="0" smtClean="0"/>
              <a:t>1967: </a:t>
            </a:r>
            <a:r>
              <a:rPr lang="en-US" sz="2400" dirty="0" smtClean="0"/>
              <a:t>20-year career began in building use &amp; safety research.</a:t>
            </a:r>
          </a:p>
          <a:p>
            <a:pPr marL="342900" indent="-342900">
              <a:buFont typeface="Wingdings" charset="2"/>
              <a:buChar char="§"/>
            </a:pPr>
            <a:r>
              <a:rPr lang="en-US" sz="2400" b="1" dirty="0" smtClean="0"/>
              <a:t>1970: </a:t>
            </a:r>
            <a:r>
              <a:rPr lang="en-US" sz="2400" dirty="0" smtClean="0"/>
              <a:t>All work, henceforth, was </a:t>
            </a:r>
            <a:r>
              <a:rPr lang="en-US" sz="2400" dirty="0"/>
              <a:t>international in scope</a:t>
            </a:r>
            <a:r>
              <a:rPr lang="en-US" sz="2400" dirty="0" smtClean="0"/>
              <a:t>.</a:t>
            </a:r>
            <a:endParaRPr lang="en-US" sz="2400" dirty="0" smtClean="0"/>
          </a:p>
          <a:p>
            <a:pPr marL="342900" indent="-342900">
              <a:buFont typeface="Wingdings" charset="2"/>
              <a:buChar char="§"/>
            </a:pPr>
            <a:r>
              <a:rPr lang="en-US" sz="2400" b="1" dirty="0" smtClean="0"/>
              <a:t>1987: </a:t>
            </a:r>
            <a:r>
              <a:rPr lang="en-US" sz="2400" dirty="0"/>
              <a:t>B</a:t>
            </a:r>
            <a:r>
              <a:rPr lang="en-US" sz="2400" dirty="0" smtClean="0"/>
              <a:t>egan 33-year, US-based, building-related consulting.</a:t>
            </a:r>
          </a:p>
          <a:p>
            <a:pPr marL="342900" indent="-342900">
              <a:buFont typeface="Wingdings" charset="2"/>
              <a:buChar char="§"/>
            </a:pPr>
            <a:r>
              <a:rPr lang="en-US" sz="2400" b="1" dirty="0" smtClean="0"/>
              <a:t>2017: </a:t>
            </a:r>
            <a:r>
              <a:rPr lang="en-US" sz="2400" dirty="0" smtClean="0"/>
              <a:t>University of Greenwich, UK, conferred an </a:t>
            </a:r>
            <a:r>
              <a:rPr lang="en-US" sz="2400" i="1" dirty="0" smtClean="0"/>
              <a:t>Honorary Doctor of Science</a:t>
            </a:r>
            <a:r>
              <a:rPr lang="en-US" sz="2400" dirty="0" smtClean="0"/>
              <a:t>; this came from the Faculty responsible for Architecture, Building Studies, Evacuation research, etc.</a:t>
            </a:r>
          </a:p>
          <a:p>
            <a:pPr marL="342900" indent="-342900">
              <a:buFont typeface="Wingdings" charset="2"/>
              <a:buChar char="§"/>
            </a:pPr>
            <a:r>
              <a:rPr lang="en-US" sz="2400" b="1" dirty="0" smtClean="0"/>
              <a:t>2019: </a:t>
            </a:r>
            <a:r>
              <a:rPr lang="en-US" sz="2400" dirty="0" smtClean="0"/>
              <a:t>Two home-based offices: Silver Spring, MD and Toronto</a:t>
            </a:r>
            <a:endParaRPr lang="en-US" sz="2400" dirty="0"/>
          </a:p>
        </p:txBody>
      </p:sp>
    </p:spTree>
    <p:extLst>
      <p:ext uri="{BB962C8B-B14F-4D97-AF65-F5344CB8AC3E}">
        <p14:creationId xmlns:p14="http://schemas.microsoft.com/office/powerpoint/2010/main" val="427520759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AHB Dollars Frame  re Affordability &amp; Safety.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080000">
            <a:off x="2511465" y="729097"/>
            <a:ext cx="5316235" cy="3692608"/>
          </a:xfrm>
          <a:prstGeom prst="rect">
            <a:avLst/>
          </a:prstGeom>
        </p:spPr>
      </p:pic>
      <p:pic>
        <p:nvPicPr>
          <p:cNvPr id="3" name="Picture 2" descr="NAHB Dollars Frame  re Affordability &amp; Safety.jpg"/>
          <p:cNvPicPr>
            <a:picLocks noChangeAspect="1"/>
          </p:cNvPicPr>
          <p:nvPr/>
        </p:nvPicPr>
        <p:blipFill rotWithShape="1">
          <a:blip r:embed="rId3" cstate="screen">
            <a:extLst>
              <a:ext uri="{28A0092B-C50C-407E-A947-70E740481C1C}">
                <a14:useLocalDpi xmlns:a14="http://schemas.microsoft.com/office/drawing/2010/main"/>
              </a:ext>
            </a:extLst>
          </a:blip>
          <a:srcRect l="-3274"/>
          <a:stretch/>
        </p:blipFill>
        <p:spPr>
          <a:xfrm rot="5280000">
            <a:off x="-1122226" y="645071"/>
            <a:ext cx="5614226" cy="3825836"/>
          </a:xfrm>
          <a:prstGeom prst="rect">
            <a:avLst/>
          </a:prstGeom>
        </p:spPr>
      </p:pic>
      <p:sp>
        <p:nvSpPr>
          <p:cNvPr id="2" name="Rectangle 1"/>
          <p:cNvSpPr/>
          <p:nvPr/>
        </p:nvSpPr>
        <p:spPr>
          <a:xfrm>
            <a:off x="329267" y="556583"/>
            <a:ext cx="6263900" cy="4123424"/>
          </a:xfrm>
          <a:prstGeom prst="rect">
            <a:avLst/>
          </a:prstGeom>
          <a:solidFill>
            <a:schemeClr val="accent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848788" y="0"/>
            <a:ext cx="2295212"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92462" y="565222"/>
            <a:ext cx="5961365" cy="3942618"/>
          </a:xfrm>
          <a:prstGeom prst="rect">
            <a:avLst/>
          </a:prstGeom>
          <a:noFill/>
        </p:spPr>
        <p:txBody>
          <a:bodyPr wrap="square" rtlCol="0">
            <a:spAutoFit/>
          </a:bodyPr>
          <a:lstStyle/>
          <a:p>
            <a:pPr>
              <a:lnSpc>
                <a:spcPct val="90000"/>
              </a:lnSpc>
            </a:pPr>
            <a:endParaRPr lang="en-US" dirty="0"/>
          </a:p>
          <a:p>
            <a:pPr>
              <a:lnSpc>
                <a:spcPct val="90000"/>
              </a:lnSpc>
            </a:pPr>
            <a:r>
              <a:rPr lang="en-US" sz="2000" b="1" dirty="0" smtClean="0"/>
              <a:t>“5</a:t>
            </a:r>
            <a:r>
              <a:rPr lang="en-US" sz="2000" b="1" dirty="0"/>
              <a:t>. </a:t>
            </a:r>
            <a:r>
              <a:rPr lang="en-US" sz="2000" dirty="0"/>
              <a:t>Uncertainty: Recognize that all estimates involve uncertainty, and ask what effect key assumptions, data, and models have on those estimates. </a:t>
            </a:r>
          </a:p>
          <a:p>
            <a:r>
              <a:rPr lang="en-US" sz="2000" b="1" dirty="0" smtClean="0"/>
              <a:t>6</a:t>
            </a:r>
            <a:r>
              <a:rPr lang="en-US" sz="2000" b="1" dirty="0"/>
              <a:t>. </a:t>
            </a:r>
            <a:r>
              <a:rPr lang="en-US" sz="2000" dirty="0"/>
              <a:t>Transparency: Look for transparency and objectivity of analytical inputs.</a:t>
            </a:r>
          </a:p>
          <a:p>
            <a:r>
              <a:rPr lang="en-US" sz="2000" b="1" dirty="0"/>
              <a:t>7. </a:t>
            </a:r>
            <a:r>
              <a:rPr lang="en-US" sz="2000" dirty="0"/>
              <a:t>Benefits: Examine how projected benefits relate to stated objectives.</a:t>
            </a:r>
          </a:p>
          <a:p>
            <a:r>
              <a:rPr lang="en-US" sz="2000" b="1" dirty="0"/>
              <a:t>8. </a:t>
            </a:r>
            <a:r>
              <a:rPr lang="en-US" sz="2000" dirty="0"/>
              <a:t>Costs: Understand what costs are included.</a:t>
            </a:r>
          </a:p>
          <a:p>
            <a:r>
              <a:rPr lang="en-US" sz="2000" b="1" dirty="0"/>
              <a:t>9. </a:t>
            </a:r>
            <a:r>
              <a:rPr lang="en-US" sz="2000" dirty="0"/>
              <a:t>Distribution: Consider how benefits and costs are distributed.</a:t>
            </a:r>
          </a:p>
          <a:p>
            <a:r>
              <a:rPr lang="en-US" sz="2000" b="1" dirty="0"/>
              <a:t>10. </a:t>
            </a:r>
            <a:r>
              <a:rPr lang="en-US" sz="2000" dirty="0"/>
              <a:t>Symmetrical treatment: Ensure that benefits and costs are presented symmetrically</a:t>
            </a:r>
            <a:r>
              <a:rPr lang="en-US" sz="2000" dirty="0" smtClean="0"/>
              <a:t>.”</a:t>
            </a:r>
            <a:endParaRPr lang="en-US" sz="2000" dirty="0"/>
          </a:p>
        </p:txBody>
      </p:sp>
    </p:spTree>
    <p:extLst>
      <p:ext uri="{BB962C8B-B14F-4D97-AF65-F5344CB8AC3E}">
        <p14:creationId xmlns:p14="http://schemas.microsoft.com/office/powerpoint/2010/main" val="356893596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AHB Dollars Frame  re Affordability &amp; Safety.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080000">
            <a:off x="2511465" y="729097"/>
            <a:ext cx="5316235" cy="3692608"/>
          </a:xfrm>
          <a:prstGeom prst="rect">
            <a:avLst/>
          </a:prstGeom>
        </p:spPr>
      </p:pic>
      <p:pic>
        <p:nvPicPr>
          <p:cNvPr id="3" name="Picture 2" descr="NAHB Dollars Frame  re Affordability &amp; Safety.jpg"/>
          <p:cNvPicPr>
            <a:picLocks noChangeAspect="1"/>
          </p:cNvPicPr>
          <p:nvPr/>
        </p:nvPicPr>
        <p:blipFill rotWithShape="1">
          <a:blip r:embed="rId3" cstate="screen">
            <a:extLst>
              <a:ext uri="{28A0092B-C50C-407E-A947-70E740481C1C}">
                <a14:useLocalDpi xmlns:a14="http://schemas.microsoft.com/office/drawing/2010/main"/>
              </a:ext>
            </a:extLst>
          </a:blip>
          <a:srcRect l="-3274"/>
          <a:stretch/>
        </p:blipFill>
        <p:spPr>
          <a:xfrm rot="5280000">
            <a:off x="-1122226" y="645071"/>
            <a:ext cx="5614226" cy="3825836"/>
          </a:xfrm>
          <a:prstGeom prst="rect">
            <a:avLst/>
          </a:prstGeom>
        </p:spPr>
      </p:pic>
      <p:sp>
        <p:nvSpPr>
          <p:cNvPr id="2" name="Rectangle 1"/>
          <p:cNvSpPr/>
          <p:nvPr/>
        </p:nvSpPr>
        <p:spPr>
          <a:xfrm>
            <a:off x="329267" y="556583"/>
            <a:ext cx="6263900" cy="4123424"/>
          </a:xfrm>
          <a:prstGeom prst="rect">
            <a:avLst/>
          </a:prstGeom>
          <a:solidFill>
            <a:schemeClr val="accent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848788" y="0"/>
            <a:ext cx="2295212"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57902" y="565222"/>
            <a:ext cx="6135265" cy="4034951"/>
          </a:xfrm>
          <a:prstGeom prst="rect">
            <a:avLst/>
          </a:prstGeom>
          <a:noFill/>
        </p:spPr>
        <p:txBody>
          <a:bodyPr wrap="square" rtlCol="0">
            <a:spAutoFit/>
          </a:bodyPr>
          <a:lstStyle/>
          <a:p>
            <a:pPr algn="ctr">
              <a:lnSpc>
                <a:spcPct val="90000"/>
              </a:lnSpc>
            </a:pPr>
            <a:r>
              <a:rPr lang="en-US" sz="2000" b="1" dirty="0" smtClean="0">
                <a:solidFill>
                  <a:srgbClr val="FF0000"/>
                </a:solidFill>
              </a:rPr>
              <a:t>Example of Detail Needed</a:t>
            </a:r>
            <a:endParaRPr lang="en-US" sz="2000" b="1" dirty="0">
              <a:solidFill>
                <a:srgbClr val="FF0000"/>
              </a:solidFill>
            </a:endParaRPr>
          </a:p>
          <a:p>
            <a:r>
              <a:rPr lang="en-US" sz="2000" b="1" dirty="0" smtClean="0"/>
              <a:t>10</a:t>
            </a:r>
            <a:r>
              <a:rPr lang="en-US" sz="2000" b="1" dirty="0"/>
              <a:t>. </a:t>
            </a:r>
            <a:r>
              <a:rPr lang="en-US" sz="2000" b="1" dirty="0" smtClean="0"/>
              <a:t>“Symmetrical </a:t>
            </a:r>
            <a:r>
              <a:rPr lang="en-US" sz="2000" b="1" dirty="0"/>
              <a:t>treatment: Ensure that benefits</a:t>
            </a:r>
          </a:p>
          <a:p>
            <a:r>
              <a:rPr lang="en-US" sz="2000" b="1" dirty="0"/>
              <a:t>and costs are presented symmetrically</a:t>
            </a:r>
          </a:p>
          <a:p>
            <a:r>
              <a:rPr lang="en-US" sz="2000" dirty="0"/>
              <a:t>One should pay attention to how benefits and costs are measured. For example</a:t>
            </a:r>
            <a:r>
              <a:rPr lang="en-US" sz="2000" dirty="0" smtClean="0"/>
              <a:t>, both </a:t>
            </a:r>
            <a:r>
              <a:rPr lang="en-US" sz="2000" dirty="0"/>
              <a:t>should be measured from the same baseline and over the same time frame</a:t>
            </a:r>
            <a:r>
              <a:rPr lang="en-US" sz="2000" dirty="0" smtClean="0"/>
              <a:t>. . . . </a:t>
            </a:r>
          </a:p>
          <a:p>
            <a:r>
              <a:rPr lang="en-US" sz="2000" dirty="0" smtClean="0"/>
              <a:t>Are </a:t>
            </a:r>
            <a:r>
              <a:rPr lang="en-US" sz="2000" dirty="0"/>
              <a:t>the boundaries of the analysis </a:t>
            </a:r>
            <a:r>
              <a:rPr lang="en-US" sz="2000" dirty="0" smtClean="0"/>
              <a:t>framed symmetrically</a:t>
            </a:r>
            <a:r>
              <a:rPr lang="en-US" sz="2000" dirty="0"/>
              <a:t>? No analysis will </a:t>
            </a:r>
            <a:r>
              <a:rPr lang="en-US" sz="2000" dirty="0" smtClean="0"/>
              <a:t>ever be </a:t>
            </a:r>
            <a:r>
              <a:rPr lang="en-US" sz="2000" dirty="0"/>
              <a:t>complete, of course. However, major elements should not be missing on one side</a:t>
            </a:r>
          </a:p>
          <a:p>
            <a:r>
              <a:rPr lang="en-US" sz="2000" dirty="0"/>
              <a:t>of the equation, or overemphasized on another. For example, if the analysis </a:t>
            </a:r>
            <a:r>
              <a:rPr lang="en-US" sz="2000" dirty="0" smtClean="0"/>
              <a:t>presents evidence </a:t>
            </a:r>
            <a:r>
              <a:rPr lang="en-US" sz="2000" dirty="0"/>
              <a:t>of co-benefits, are ancillary costs or countervailing risks examined to the</a:t>
            </a:r>
          </a:p>
          <a:p>
            <a:r>
              <a:rPr lang="en-US" sz="2000" dirty="0"/>
              <a:t>same extent</a:t>
            </a:r>
            <a:r>
              <a:rPr lang="en-US" sz="2000" dirty="0" smtClean="0"/>
              <a:t>?”</a:t>
            </a:r>
            <a:endParaRPr lang="en-US" sz="2000" dirty="0"/>
          </a:p>
        </p:txBody>
      </p:sp>
    </p:spTree>
    <p:extLst>
      <p:ext uri="{BB962C8B-B14F-4D97-AF65-F5344CB8AC3E}">
        <p14:creationId xmlns:p14="http://schemas.microsoft.com/office/powerpoint/2010/main" val="145993685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AHB Dollars Frame  re Affordability &amp; Safety.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080000">
            <a:off x="2511465" y="729097"/>
            <a:ext cx="5316235" cy="3692608"/>
          </a:xfrm>
          <a:prstGeom prst="rect">
            <a:avLst/>
          </a:prstGeom>
        </p:spPr>
      </p:pic>
      <p:pic>
        <p:nvPicPr>
          <p:cNvPr id="3" name="Picture 2" descr="NAHB Dollars Frame  re Affordability &amp; Safety.jpg"/>
          <p:cNvPicPr>
            <a:picLocks noChangeAspect="1"/>
          </p:cNvPicPr>
          <p:nvPr/>
        </p:nvPicPr>
        <p:blipFill rotWithShape="1">
          <a:blip r:embed="rId3" cstate="screen">
            <a:extLst>
              <a:ext uri="{28A0092B-C50C-407E-A947-70E740481C1C}">
                <a14:useLocalDpi xmlns:a14="http://schemas.microsoft.com/office/drawing/2010/main"/>
              </a:ext>
            </a:extLst>
          </a:blip>
          <a:srcRect l="-3274"/>
          <a:stretch/>
        </p:blipFill>
        <p:spPr>
          <a:xfrm rot="5280000">
            <a:off x="-1122226" y="645071"/>
            <a:ext cx="5614226" cy="3825836"/>
          </a:xfrm>
          <a:prstGeom prst="rect">
            <a:avLst/>
          </a:prstGeom>
        </p:spPr>
      </p:pic>
      <p:sp>
        <p:nvSpPr>
          <p:cNvPr id="2" name="Rectangle 1"/>
          <p:cNvSpPr/>
          <p:nvPr/>
        </p:nvSpPr>
        <p:spPr>
          <a:xfrm>
            <a:off x="432142" y="544267"/>
            <a:ext cx="6099267" cy="4123424"/>
          </a:xfrm>
          <a:prstGeom prst="rect">
            <a:avLst/>
          </a:prstGeom>
          <a:solidFill>
            <a:schemeClr val="accent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848788" y="0"/>
            <a:ext cx="2295212"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43010" y="639296"/>
            <a:ext cx="5512104" cy="3708708"/>
          </a:xfrm>
          <a:prstGeom prst="rect">
            <a:avLst/>
          </a:prstGeom>
          <a:noFill/>
        </p:spPr>
        <p:txBody>
          <a:bodyPr wrap="square" rtlCol="0">
            <a:spAutoFit/>
          </a:bodyPr>
          <a:lstStyle/>
          <a:p>
            <a:r>
              <a:rPr lang="en-US" sz="2000" dirty="0" smtClean="0"/>
              <a:t>There are consequences to the policy, process and procedure decisions facing the leadership of ICC.</a:t>
            </a:r>
          </a:p>
          <a:p>
            <a:pPr>
              <a:lnSpc>
                <a:spcPct val="50000"/>
              </a:lnSpc>
            </a:pPr>
            <a:endParaRPr lang="en-US" sz="1000" dirty="0" smtClean="0"/>
          </a:p>
          <a:p>
            <a:r>
              <a:rPr lang="en-US" sz="2000" dirty="0" smtClean="0"/>
              <a:t>For home stairway-related injuries annually in the USA, the societal costs exceed 100 billion dollars each year, with 90 percent of the injuries occurring in homes. All ages are impacted.</a:t>
            </a:r>
          </a:p>
          <a:p>
            <a:pPr>
              <a:lnSpc>
                <a:spcPct val="50000"/>
              </a:lnSpc>
            </a:pPr>
            <a:endParaRPr lang="en-US" sz="1000" dirty="0" smtClean="0"/>
          </a:p>
          <a:p>
            <a:r>
              <a:rPr lang="en-US" sz="2000" dirty="0" smtClean="0"/>
              <a:t>Energy saving and Global Climate Change are on the order of trillions of dollars, although the loss of human society is beyond such valuations.</a:t>
            </a:r>
          </a:p>
          <a:p>
            <a:pPr>
              <a:lnSpc>
                <a:spcPct val="50000"/>
              </a:lnSpc>
            </a:pPr>
            <a:r>
              <a:rPr lang="en-US" sz="1000" dirty="0" smtClean="0"/>
              <a:t>s</a:t>
            </a:r>
          </a:p>
          <a:p>
            <a:r>
              <a:rPr lang="en-US" sz="2000" dirty="0" smtClean="0"/>
              <a:t>ICC, with its modest reserve fund of a few tens of millions of dollars, needs to act responsibly </a:t>
            </a:r>
            <a:r>
              <a:rPr lang="en-US" sz="2000" b="1" i="1" dirty="0" smtClean="0"/>
              <a:t>now</a:t>
            </a:r>
            <a:r>
              <a:rPr lang="en-US" sz="2000" dirty="0" smtClean="0"/>
              <a:t>. </a:t>
            </a:r>
            <a:endParaRPr lang="en-US" sz="2000" dirty="0"/>
          </a:p>
        </p:txBody>
      </p:sp>
      <p:sp>
        <p:nvSpPr>
          <p:cNvPr id="9" name="TextBox 8"/>
          <p:cNvSpPr txBox="1"/>
          <p:nvPr/>
        </p:nvSpPr>
        <p:spPr>
          <a:xfrm>
            <a:off x="6997916" y="1252671"/>
            <a:ext cx="2146083" cy="3170099"/>
          </a:xfrm>
          <a:prstGeom prst="rect">
            <a:avLst/>
          </a:prstGeom>
          <a:noFill/>
        </p:spPr>
        <p:txBody>
          <a:bodyPr wrap="square" rtlCol="0">
            <a:spAutoFit/>
          </a:bodyPr>
          <a:lstStyle/>
          <a:p>
            <a:r>
              <a:rPr lang="en-US" sz="2000" i="1" dirty="0" smtClean="0"/>
              <a:t>The foregoing are the professional opinions of Jake Pauls. Comments are welcomed at </a:t>
            </a:r>
            <a:r>
              <a:rPr lang="en-US" sz="2000" i="1" dirty="0" smtClean="0">
                <a:hlinkClick r:id="rId4"/>
              </a:rPr>
              <a:t>bldguse@aol.com</a:t>
            </a:r>
            <a:r>
              <a:rPr lang="en-US" sz="2000" i="1" dirty="0" smtClean="0"/>
              <a:t>.</a:t>
            </a:r>
          </a:p>
          <a:p>
            <a:r>
              <a:rPr lang="en-US" sz="2000" i="1" dirty="0" smtClean="0"/>
              <a:t>For further information see</a:t>
            </a:r>
          </a:p>
          <a:p>
            <a:r>
              <a:rPr lang="en-US" sz="2000" i="1" dirty="0" smtClean="0">
                <a:hlinkClick r:id="rId5"/>
              </a:rPr>
              <a:t>www.bldguse.com</a:t>
            </a:r>
            <a:endParaRPr lang="en-US" sz="2000" i="1" dirty="0" smtClean="0"/>
          </a:p>
          <a:p>
            <a:endParaRPr lang="en-US" sz="2000" i="1" dirty="0"/>
          </a:p>
        </p:txBody>
      </p:sp>
    </p:spTree>
    <p:extLst>
      <p:ext uri="{BB962C8B-B14F-4D97-AF65-F5344CB8AC3E}">
        <p14:creationId xmlns:p14="http://schemas.microsoft.com/office/powerpoint/2010/main" val="243878527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48787" y="0"/>
            <a:ext cx="2295213" cy="11717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39844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9852 - Version 2.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13" y="15678"/>
            <a:ext cx="3437437" cy="5119983"/>
          </a:xfrm>
          <a:prstGeom prst="rect">
            <a:avLst/>
          </a:prstGeom>
          <a:ln w="12700" cmpd="sng">
            <a:solidFill>
              <a:schemeClr val="tx1"/>
            </a:solidFill>
          </a:ln>
        </p:spPr>
      </p:pic>
      <p:sp>
        <p:nvSpPr>
          <p:cNvPr id="4" name="TextBox 3"/>
          <p:cNvSpPr txBox="1"/>
          <p:nvPr/>
        </p:nvSpPr>
        <p:spPr>
          <a:xfrm>
            <a:off x="3645431" y="219498"/>
            <a:ext cx="3326552" cy="1015663"/>
          </a:xfrm>
          <a:prstGeom prst="rect">
            <a:avLst/>
          </a:prstGeom>
          <a:noFill/>
        </p:spPr>
        <p:txBody>
          <a:bodyPr wrap="none" rtlCol="0">
            <a:spAutoFit/>
          </a:bodyPr>
          <a:lstStyle/>
          <a:p>
            <a:r>
              <a:rPr lang="en-US" sz="2000" b="1" dirty="0" smtClean="0"/>
              <a:t>Jake Pauls’ Apt.-based offices</a:t>
            </a:r>
          </a:p>
          <a:p>
            <a:pPr marL="342900" indent="-342900">
              <a:buFont typeface="Courier New"/>
              <a:buChar char="o"/>
            </a:pPr>
            <a:r>
              <a:rPr lang="en-US" sz="2000" dirty="0"/>
              <a:t> </a:t>
            </a:r>
            <a:r>
              <a:rPr lang="en-US" sz="2000" dirty="0" smtClean="0"/>
              <a:t>#2207 in Toronto, Canada</a:t>
            </a:r>
          </a:p>
          <a:p>
            <a:pPr marL="342900" indent="-342900">
              <a:buFont typeface="Courier New"/>
              <a:buChar char="o"/>
            </a:pPr>
            <a:r>
              <a:rPr lang="en-US" sz="2000" dirty="0" smtClean="0"/>
              <a:t> #1007 in Silver Spring, MD </a:t>
            </a:r>
            <a:endParaRPr lang="en-US" sz="2000" dirty="0"/>
          </a:p>
        </p:txBody>
      </p:sp>
      <p:sp>
        <p:nvSpPr>
          <p:cNvPr id="5" name="Left Arrow 4"/>
          <p:cNvSpPr/>
          <p:nvPr/>
        </p:nvSpPr>
        <p:spPr>
          <a:xfrm rot="18720000">
            <a:off x="2870952" y="1140862"/>
            <a:ext cx="1071795" cy="202303"/>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3472966" y="1254302"/>
            <a:ext cx="877839" cy="707886"/>
          </a:xfrm>
          <a:prstGeom prst="rect">
            <a:avLst/>
          </a:prstGeom>
          <a:noFill/>
        </p:spPr>
        <p:txBody>
          <a:bodyPr wrap="none" rtlCol="0">
            <a:spAutoFit/>
          </a:bodyPr>
          <a:lstStyle/>
          <a:p>
            <a:r>
              <a:rPr lang="en-US" sz="2000" dirty="0" smtClean="0"/>
              <a:t>New</a:t>
            </a:r>
          </a:p>
          <a:p>
            <a:r>
              <a:rPr lang="en-US" sz="2000" dirty="0" smtClean="0"/>
              <a:t>c.1970</a:t>
            </a:r>
            <a:endParaRPr lang="en-US" sz="2000" dirty="0"/>
          </a:p>
        </p:txBody>
      </p:sp>
      <p:sp>
        <p:nvSpPr>
          <p:cNvPr id="16" name="TextBox 15"/>
          <p:cNvSpPr txBox="1"/>
          <p:nvPr/>
        </p:nvSpPr>
        <p:spPr>
          <a:xfrm>
            <a:off x="4143941" y="1978976"/>
            <a:ext cx="712480" cy="707886"/>
          </a:xfrm>
          <a:prstGeom prst="rect">
            <a:avLst/>
          </a:prstGeom>
          <a:noFill/>
        </p:spPr>
        <p:txBody>
          <a:bodyPr wrap="none" rtlCol="0">
            <a:spAutoFit/>
          </a:bodyPr>
          <a:lstStyle/>
          <a:p>
            <a:pPr algn="r"/>
            <a:r>
              <a:rPr lang="en-US" sz="2000" dirty="0" smtClean="0"/>
              <a:t>New</a:t>
            </a:r>
          </a:p>
          <a:p>
            <a:pPr algn="r"/>
            <a:r>
              <a:rPr lang="en-US" sz="2000" dirty="0" smtClean="0"/>
              <a:t>2017</a:t>
            </a:r>
            <a:endParaRPr lang="en-US" sz="2000" dirty="0"/>
          </a:p>
        </p:txBody>
      </p:sp>
      <p:pic>
        <p:nvPicPr>
          <p:cNvPr id="17" name="Picture 16" descr="DSC_0337.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72694" y="1503202"/>
            <a:ext cx="4041052" cy="3640298"/>
          </a:xfrm>
          <a:prstGeom prst="rect">
            <a:avLst/>
          </a:prstGeom>
          <a:ln w="12700" cmpd="sng">
            <a:solidFill>
              <a:schemeClr val="tx1"/>
            </a:solidFill>
          </a:ln>
        </p:spPr>
      </p:pic>
      <p:sp>
        <p:nvSpPr>
          <p:cNvPr id="7" name="Left Arrow 6"/>
          <p:cNvSpPr/>
          <p:nvPr/>
        </p:nvSpPr>
        <p:spPr>
          <a:xfrm rot="12840000">
            <a:off x="3564917" y="2051193"/>
            <a:ext cx="3653352" cy="166570"/>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55493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DSC_0337.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72694" y="1503202"/>
            <a:ext cx="4041052" cy="3640298"/>
          </a:xfrm>
          <a:prstGeom prst="rect">
            <a:avLst/>
          </a:prstGeom>
          <a:ln w="12700" cmpd="sng">
            <a:solidFill>
              <a:schemeClr val="tx1"/>
            </a:solidFill>
          </a:ln>
        </p:spPr>
      </p:pic>
      <p:pic>
        <p:nvPicPr>
          <p:cNvPr id="2" name="Picture 1" descr="IMG_9852 - Version 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013" y="15678"/>
            <a:ext cx="3437437" cy="5119983"/>
          </a:xfrm>
          <a:prstGeom prst="rect">
            <a:avLst/>
          </a:prstGeom>
          <a:ln w="12700" cmpd="sng">
            <a:solidFill>
              <a:schemeClr val="tx1"/>
            </a:solidFill>
          </a:ln>
        </p:spPr>
      </p:pic>
      <p:sp>
        <p:nvSpPr>
          <p:cNvPr id="4" name="TextBox 3"/>
          <p:cNvSpPr txBox="1"/>
          <p:nvPr/>
        </p:nvSpPr>
        <p:spPr>
          <a:xfrm>
            <a:off x="3645431" y="219498"/>
            <a:ext cx="3326552" cy="1015663"/>
          </a:xfrm>
          <a:prstGeom prst="rect">
            <a:avLst/>
          </a:prstGeom>
          <a:noFill/>
        </p:spPr>
        <p:txBody>
          <a:bodyPr wrap="none" rtlCol="0">
            <a:spAutoFit/>
          </a:bodyPr>
          <a:lstStyle/>
          <a:p>
            <a:r>
              <a:rPr lang="en-US" sz="2000" b="1" dirty="0" smtClean="0"/>
              <a:t>Jake Pauls’ Apt.-based offices</a:t>
            </a:r>
          </a:p>
          <a:p>
            <a:pPr marL="342900" indent="-342900">
              <a:buFont typeface="Courier New"/>
              <a:buChar char="o"/>
            </a:pPr>
            <a:r>
              <a:rPr lang="en-US" sz="2000" dirty="0"/>
              <a:t> </a:t>
            </a:r>
            <a:r>
              <a:rPr lang="en-US" sz="2000" dirty="0" smtClean="0"/>
              <a:t>#2207 in Toronto, Canada</a:t>
            </a:r>
          </a:p>
          <a:p>
            <a:pPr marL="342900" indent="-342900">
              <a:buFont typeface="Courier New"/>
              <a:buChar char="o"/>
            </a:pPr>
            <a:r>
              <a:rPr lang="en-US" sz="2000" dirty="0" smtClean="0"/>
              <a:t> #1007 in Silver Spring, MD </a:t>
            </a:r>
            <a:endParaRPr lang="en-US" sz="2000" dirty="0"/>
          </a:p>
        </p:txBody>
      </p:sp>
      <p:sp>
        <p:nvSpPr>
          <p:cNvPr id="8" name="Oval 7"/>
          <p:cNvSpPr/>
          <p:nvPr/>
        </p:nvSpPr>
        <p:spPr>
          <a:xfrm>
            <a:off x="846685" y="1476144"/>
            <a:ext cx="2312704" cy="974435"/>
          </a:xfrm>
          <a:prstGeom prst="ellipse">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298969" y="1656707"/>
            <a:ext cx="1389548" cy="595548"/>
          </a:xfrm>
          <a:prstGeom prst="rect">
            <a:avLst/>
          </a:prstGeom>
          <a:noFill/>
        </p:spPr>
        <p:txBody>
          <a:bodyPr wrap="none" rtlCol="0">
            <a:spAutoFit/>
          </a:bodyPr>
          <a:lstStyle/>
          <a:p>
            <a:pPr algn="ctr">
              <a:lnSpc>
                <a:spcPct val="90000"/>
              </a:lnSpc>
            </a:pPr>
            <a:r>
              <a:rPr lang="en-US" b="1" dirty="0" smtClean="0">
                <a:solidFill>
                  <a:srgbClr val="FFFF00"/>
                </a:solidFill>
                <a:effectLst>
                  <a:outerShdw blurRad="50800" dist="38100" dir="2700000" algn="tl" rotWithShape="0">
                    <a:prstClr val="black">
                      <a:alpha val="40000"/>
                    </a:prstClr>
                  </a:outerShdw>
                </a:effectLst>
              </a:rPr>
              <a:t>Interior area</a:t>
            </a:r>
          </a:p>
          <a:p>
            <a:pPr algn="ctr">
              <a:lnSpc>
                <a:spcPct val="90000"/>
              </a:lnSpc>
            </a:pPr>
            <a:r>
              <a:rPr lang="en-US" b="1" dirty="0" smtClean="0">
                <a:solidFill>
                  <a:srgbClr val="FFFF00"/>
                </a:solidFill>
                <a:effectLst>
                  <a:outerShdw blurRad="50800" dist="38100" dir="2700000" algn="tl" rotWithShape="0">
                    <a:prstClr val="black">
                      <a:alpha val="40000"/>
                    </a:prstClr>
                  </a:outerShdw>
                </a:effectLst>
              </a:rPr>
              <a:t>690 </a:t>
            </a:r>
            <a:r>
              <a:rPr lang="en-US" b="1" dirty="0" err="1" smtClean="0">
                <a:solidFill>
                  <a:srgbClr val="FFFF00"/>
                </a:solidFill>
                <a:effectLst>
                  <a:outerShdw blurRad="50800" dist="38100" dir="2700000" algn="tl" rotWithShape="0">
                    <a:prstClr val="black">
                      <a:alpha val="40000"/>
                    </a:prstClr>
                  </a:outerShdw>
                </a:effectLst>
              </a:rPr>
              <a:t>sq.ft</a:t>
            </a:r>
            <a:r>
              <a:rPr lang="en-US" b="1" dirty="0">
                <a:solidFill>
                  <a:srgbClr val="FFFF00"/>
                </a:solidFill>
                <a:effectLst>
                  <a:outerShdw blurRad="50800" dist="38100" dir="2700000" algn="tl" rotWithShape="0">
                    <a:prstClr val="black">
                      <a:alpha val="40000"/>
                    </a:prstClr>
                  </a:outerShdw>
                </a:effectLst>
              </a:rPr>
              <a:t>.</a:t>
            </a:r>
          </a:p>
        </p:txBody>
      </p:sp>
      <p:sp>
        <p:nvSpPr>
          <p:cNvPr id="13" name="Oval 12"/>
          <p:cNvSpPr/>
          <p:nvPr/>
        </p:nvSpPr>
        <p:spPr>
          <a:xfrm>
            <a:off x="5169792" y="3290456"/>
            <a:ext cx="2312704" cy="974435"/>
          </a:xfrm>
          <a:prstGeom prst="ellipse">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5705354" y="3439663"/>
            <a:ext cx="1389548" cy="595548"/>
          </a:xfrm>
          <a:prstGeom prst="rect">
            <a:avLst/>
          </a:prstGeom>
          <a:noFill/>
        </p:spPr>
        <p:txBody>
          <a:bodyPr wrap="none" rtlCol="0">
            <a:spAutoFit/>
          </a:bodyPr>
          <a:lstStyle/>
          <a:p>
            <a:pPr algn="ctr">
              <a:lnSpc>
                <a:spcPct val="90000"/>
              </a:lnSpc>
            </a:pPr>
            <a:r>
              <a:rPr lang="en-US" b="1" dirty="0" smtClean="0">
                <a:solidFill>
                  <a:srgbClr val="FFFF00"/>
                </a:solidFill>
                <a:effectLst>
                  <a:outerShdw blurRad="50800" dist="38100" dir="2700000" algn="tl" rotWithShape="0">
                    <a:prstClr val="black">
                      <a:alpha val="40000"/>
                    </a:prstClr>
                  </a:outerShdw>
                </a:effectLst>
              </a:rPr>
              <a:t>Interior area</a:t>
            </a:r>
          </a:p>
          <a:p>
            <a:pPr algn="ctr">
              <a:lnSpc>
                <a:spcPct val="90000"/>
              </a:lnSpc>
            </a:pPr>
            <a:r>
              <a:rPr lang="en-US" b="1" dirty="0" smtClean="0">
                <a:solidFill>
                  <a:srgbClr val="FFFF00"/>
                </a:solidFill>
                <a:effectLst>
                  <a:outerShdw blurRad="50800" dist="38100" dir="2700000" algn="tl" rotWithShape="0">
                    <a:prstClr val="black">
                      <a:alpha val="40000"/>
                    </a:prstClr>
                  </a:outerShdw>
                </a:effectLst>
              </a:rPr>
              <a:t>575 </a:t>
            </a:r>
            <a:r>
              <a:rPr lang="en-US" b="1" dirty="0" err="1" smtClean="0">
                <a:solidFill>
                  <a:srgbClr val="FFFF00"/>
                </a:solidFill>
                <a:effectLst>
                  <a:outerShdw blurRad="50800" dist="38100" dir="2700000" algn="tl" rotWithShape="0">
                    <a:prstClr val="black">
                      <a:alpha val="40000"/>
                    </a:prstClr>
                  </a:outerShdw>
                </a:effectLst>
              </a:rPr>
              <a:t>sq.ft</a:t>
            </a:r>
            <a:r>
              <a:rPr lang="en-US" b="1" dirty="0">
                <a:solidFill>
                  <a:srgbClr val="FFFF00"/>
                </a:solidFill>
                <a:effectLst>
                  <a:outerShdw blurRad="50800" dist="38100" dir="2700000" algn="tl" rotWithShape="0">
                    <a:prstClr val="black">
                      <a:alpha val="40000"/>
                    </a:prstClr>
                  </a:outerShdw>
                </a:effectLst>
              </a:rPr>
              <a:t>.</a:t>
            </a:r>
          </a:p>
        </p:txBody>
      </p:sp>
      <p:sp>
        <p:nvSpPr>
          <p:cNvPr id="18" name="Left Arrow 17"/>
          <p:cNvSpPr/>
          <p:nvPr/>
        </p:nvSpPr>
        <p:spPr>
          <a:xfrm rot="18720000">
            <a:off x="2870952" y="1140862"/>
            <a:ext cx="1071795" cy="202303"/>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Left Arrow 19"/>
          <p:cNvSpPr/>
          <p:nvPr/>
        </p:nvSpPr>
        <p:spPr>
          <a:xfrm rot="12840000">
            <a:off x="3564917" y="2051193"/>
            <a:ext cx="3653352" cy="166570"/>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3472966" y="1254302"/>
            <a:ext cx="877839" cy="707886"/>
          </a:xfrm>
          <a:prstGeom prst="rect">
            <a:avLst/>
          </a:prstGeom>
          <a:noFill/>
        </p:spPr>
        <p:txBody>
          <a:bodyPr wrap="none" rtlCol="0">
            <a:spAutoFit/>
          </a:bodyPr>
          <a:lstStyle/>
          <a:p>
            <a:r>
              <a:rPr lang="en-US" sz="2000" dirty="0" smtClean="0"/>
              <a:t>New</a:t>
            </a:r>
          </a:p>
          <a:p>
            <a:r>
              <a:rPr lang="en-US" sz="2000" dirty="0" smtClean="0"/>
              <a:t>c.1970</a:t>
            </a:r>
            <a:endParaRPr lang="en-US" sz="2000" dirty="0"/>
          </a:p>
        </p:txBody>
      </p:sp>
      <p:sp>
        <p:nvSpPr>
          <p:cNvPr id="22" name="TextBox 21"/>
          <p:cNvSpPr txBox="1"/>
          <p:nvPr/>
        </p:nvSpPr>
        <p:spPr>
          <a:xfrm>
            <a:off x="4143941" y="1978976"/>
            <a:ext cx="712480" cy="707886"/>
          </a:xfrm>
          <a:prstGeom prst="rect">
            <a:avLst/>
          </a:prstGeom>
          <a:noFill/>
        </p:spPr>
        <p:txBody>
          <a:bodyPr wrap="none" rtlCol="0">
            <a:spAutoFit/>
          </a:bodyPr>
          <a:lstStyle/>
          <a:p>
            <a:pPr algn="r"/>
            <a:r>
              <a:rPr lang="en-US" sz="2000" dirty="0" smtClean="0"/>
              <a:t>New</a:t>
            </a:r>
          </a:p>
          <a:p>
            <a:pPr algn="r"/>
            <a:r>
              <a:rPr lang="en-US" sz="2000" dirty="0" smtClean="0"/>
              <a:t>2017</a:t>
            </a:r>
            <a:endParaRPr lang="en-US" sz="2000" dirty="0"/>
          </a:p>
        </p:txBody>
      </p:sp>
    </p:spTree>
    <p:extLst>
      <p:ext uri="{BB962C8B-B14F-4D97-AF65-F5344CB8AC3E}">
        <p14:creationId xmlns:p14="http://schemas.microsoft.com/office/powerpoint/2010/main" val="37777597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DSC_0337.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72694" y="1503202"/>
            <a:ext cx="4041052" cy="3640298"/>
          </a:xfrm>
          <a:prstGeom prst="rect">
            <a:avLst/>
          </a:prstGeom>
          <a:ln w="12700" cmpd="sng">
            <a:solidFill>
              <a:schemeClr val="tx1"/>
            </a:solidFill>
          </a:ln>
        </p:spPr>
      </p:pic>
      <p:pic>
        <p:nvPicPr>
          <p:cNvPr id="2" name="Picture 1" descr="IMG_9852 - Version 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73" y="15678"/>
            <a:ext cx="3437437" cy="5119983"/>
          </a:xfrm>
          <a:prstGeom prst="rect">
            <a:avLst/>
          </a:prstGeom>
          <a:ln w="12700" cmpd="sng">
            <a:solidFill>
              <a:schemeClr val="tx1"/>
            </a:solidFill>
          </a:ln>
        </p:spPr>
      </p:pic>
      <p:sp>
        <p:nvSpPr>
          <p:cNvPr id="4" name="TextBox 3"/>
          <p:cNvSpPr txBox="1"/>
          <p:nvPr/>
        </p:nvSpPr>
        <p:spPr>
          <a:xfrm>
            <a:off x="3645431" y="219498"/>
            <a:ext cx="3326552" cy="1015663"/>
          </a:xfrm>
          <a:prstGeom prst="rect">
            <a:avLst/>
          </a:prstGeom>
          <a:noFill/>
        </p:spPr>
        <p:txBody>
          <a:bodyPr wrap="none" rtlCol="0">
            <a:spAutoFit/>
          </a:bodyPr>
          <a:lstStyle/>
          <a:p>
            <a:r>
              <a:rPr lang="en-US" sz="2000" b="1" dirty="0" smtClean="0"/>
              <a:t>Jake Pauls’ Apt.-based offices</a:t>
            </a:r>
          </a:p>
          <a:p>
            <a:pPr marL="342900" indent="-342900">
              <a:buFont typeface="Courier New"/>
              <a:buChar char="o"/>
            </a:pPr>
            <a:r>
              <a:rPr lang="en-US" sz="2000" dirty="0"/>
              <a:t> </a:t>
            </a:r>
            <a:r>
              <a:rPr lang="en-US" sz="2000" dirty="0" smtClean="0"/>
              <a:t>#2207 in Toronto, Canada</a:t>
            </a:r>
          </a:p>
          <a:p>
            <a:pPr marL="342900" indent="-342900">
              <a:buFont typeface="Courier New"/>
              <a:buChar char="o"/>
            </a:pPr>
            <a:r>
              <a:rPr lang="en-US" sz="2000" dirty="0" smtClean="0"/>
              <a:t> #1007 in Silver Spring, MD </a:t>
            </a:r>
            <a:endParaRPr lang="en-US" sz="2000" dirty="0"/>
          </a:p>
        </p:txBody>
      </p:sp>
      <p:sp>
        <p:nvSpPr>
          <p:cNvPr id="8" name="Oval 7"/>
          <p:cNvSpPr/>
          <p:nvPr/>
        </p:nvSpPr>
        <p:spPr>
          <a:xfrm>
            <a:off x="846685" y="1476144"/>
            <a:ext cx="2312704" cy="974435"/>
          </a:xfrm>
          <a:prstGeom prst="ellipse">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878045" y="1484249"/>
            <a:ext cx="2231388" cy="844847"/>
          </a:xfrm>
          <a:prstGeom prst="rect">
            <a:avLst/>
          </a:prstGeom>
          <a:noFill/>
        </p:spPr>
        <p:txBody>
          <a:bodyPr wrap="none" rtlCol="0">
            <a:spAutoFit/>
          </a:bodyPr>
          <a:lstStyle/>
          <a:p>
            <a:pPr algn="ctr">
              <a:lnSpc>
                <a:spcPct val="90000"/>
              </a:lnSpc>
            </a:pPr>
            <a:r>
              <a:rPr lang="en-US" b="1" dirty="0" smtClean="0">
                <a:solidFill>
                  <a:srgbClr val="FFFF00"/>
                </a:solidFill>
                <a:effectLst>
                  <a:outerShdw blurRad="50800" dist="38100" dir="2700000" algn="tl" rotWithShape="0">
                    <a:prstClr val="black">
                      <a:alpha val="40000"/>
                    </a:prstClr>
                  </a:outerShdw>
                </a:effectLst>
              </a:rPr>
              <a:t>4-Month</a:t>
            </a:r>
          </a:p>
          <a:p>
            <a:pPr algn="ctr">
              <a:lnSpc>
                <a:spcPct val="90000"/>
              </a:lnSpc>
            </a:pPr>
            <a:r>
              <a:rPr lang="en-US" b="1" dirty="0" smtClean="0">
                <a:solidFill>
                  <a:srgbClr val="FFFF00"/>
                </a:solidFill>
                <a:effectLst>
                  <a:outerShdw blurRad="50800" dist="38100" dir="2700000" algn="tl" rotWithShape="0">
                    <a:prstClr val="black">
                      <a:alpha val="40000"/>
                    </a:prstClr>
                  </a:outerShdw>
                </a:effectLst>
              </a:rPr>
              <a:t>Summer Energy Cost:</a:t>
            </a:r>
          </a:p>
          <a:p>
            <a:pPr algn="ctr">
              <a:lnSpc>
                <a:spcPct val="90000"/>
              </a:lnSpc>
            </a:pPr>
            <a:r>
              <a:rPr lang="en-US" b="1" dirty="0" smtClean="0">
                <a:solidFill>
                  <a:srgbClr val="FFFF00"/>
                </a:solidFill>
                <a:effectLst>
                  <a:outerShdw blurRad="50800" dist="38100" dir="2700000" algn="tl" rotWithShape="0">
                    <a:prstClr val="black">
                      <a:alpha val="40000"/>
                    </a:prstClr>
                  </a:outerShdw>
                </a:effectLst>
              </a:rPr>
              <a:t>USD 0.68 per </a:t>
            </a:r>
            <a:r>
              <a:rPr lang="en-US" b="1" dirty="0" err="1" smtClean="0">
                <a:solidFill>
                  <a:srgbClr val="FFFF00"/>
                </a:solidFill>
                <a:effectLst>
                  <a:outerShdw blurRad="50800" dist="38100" dir="2700000" algn="tl" rotWithShape="0">
                    <a:prstClr val="black">
                      <a:alpha val="40000"/>
                    </a:prstClr>
                  </a:outerShdw>
                </a:effectLst>
              </a:rPr>
              <a:t>sq.ft</a:t>
            </a:r>
            <a:r>
              <a:rPr lang="en-US" b="1" dirty="0">
                <a:solidFill>
                  <a:srgbClr val="FFFF00"/>
                </a:solidFill>
                <a:effectLst>
                  <a:outerShdw blurRad="50800" dist="38100" dir="2700000" algn="tl" rotWithShape="0">
                    <a:prstClr val="black">
                      <a:alpha val="40000"/>
                    </a:prstClr>
                  </a:outerShdw>
                </a:effectLst>
              </a:rPr>
              <a:t>.</a:t>
            </a:r>
          </a:p>
        </p:txBody>
      </p:sp>
      <p:sp>
        <p:nvSpPr>
          <p:cNvPr id="13" name="Oval 12"/>
          <p:cNvSpPr/>
          <p:nvPr/>
        </p:nvSpPr>
        <p:spPr>
          <a:xfrm>
            <a:off x="5169792" y="3290456"/>
            <a:ext cx="2312704" cy="974435"/>
          </a:xfrm>
          <a:prstGeom prst="ellipse">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5227590" y="3290723"/>
            <a:ext cx="2231388" cy="844847"/>
          </a:xfrm>
          <a:prstGeom prst="rect">
            <a:avLst/>
          </a:prstGeom>
          <a:noFill/>
        </p:spPr>
        <p:txBody>
          <a:bodyPr wrap="none" rtlCol="0">
            <a:spAutoFit/>
          </a:bodyPr>
          <a:lstStyle/>
          <a:p>
            <a:pPr algn="ctr">
              <a:lnSpc>
                <a:spcPct val="90000"/>
              </a:lnSpc>
            </a:pPr>
            <a:r>
              <a:rPr lang="en-US" b="1" dirty="0" smtClean="0">
                <a:solidFill>
                  <a:srgbClr val="FFFF00"/>
                </a:solidFill>
                <a:effectLst>
                  <a:outerShdw blurRad="50800" dist="38100" dir="2700000" algn="tl" rotWithShape="0">
                    <a:prstClr val="black">
                      <a:alpha val="40000"/>
                    </a:prstClr>
                  </a:outerShdw>
                </a:effectLst>
              </a:rPr>
              <a:t>4-Month</a:t>
            </a:r>
          </a:p>
          <a:p>
            <a:pPr algn="ctr">
              <a:lnSpc>
                <a:spcPct val="90000"/>
              </a:lnSpc>
            </a:pPr>
            <a:r>
              <a:rPr lang="en-US" b="1" dirty="0" smtClean="0">
                <a:solidFill>
                  <a:srgbClr val="FFFF00"/>
                </a:solidFill>
                <a:effectLst>
                  <a:outerShdw blurRad="50800" dist="38100" dir="2700000" algn="tl" rotWithShape="0">
                    <a:prstClr val="black">
                      <a:alpha val="40000"/>
                    </a:prstClr>
                  </a:outerShdw>
                </a:effectLst>
              </a:rPr>
              <a:t>Summer Energy Cost:</a:t>
            </a:r>
          </a:p>
          <a:p>
            <a:pPr algn="ctr">
              <a:lnSpc>
                <a:spcPct val="90000"/>
              </a:lnSpc>
            </a:pPr>
            <a:r>
              <a:rPr lang="en-US" b="1" dirty="0" smtClean="0">
                <a:solidFill>
                  <a:srgbClr val="FFFF00"/>
                </a:solidFill>
                <a:effectLst>
                  <a:outerShdw blurRad="50800" dist="38100" dir="2700000" algn="tl" rotWithShape="0">
                    <a:prstClr val="black">
                      <a:alpha val="40000"/>
                    </a:prstClr>
                  </a:outerShdw>
                </a:effectLst>
              </a:rPr>
              <a:t>USD 0.56 per </a:t>
            </a:r>
            <a:r>
              <a:rPr lang="en-US" b="1" dirty="0" err="1" smtClean="0">
                <a:solidFill>
                  <a:srgbClr val="FFFF00"/>
                </a:solidFill>
                <a:effectLst>
                  <a:outerShdw blurRad="50800" dist="38100" dir="2700000" algn="tl" rotWithShape="0">
                    <a:prstClr val="black">
                      <a:alpha val="40000"/>
                    </a:prstClr>
                  </a:outerShdw>
                </a:effectLst>
              </a:rPr>
              <a:t>sq.ft</a:t>
            </a:r>
            <a:r>
              <a:rPr lang="en-US" b="1" dirty="0">
                <a:solidFill>
                  <a:srgbClr val="FFFF00"/>
                </a:solidFill>
                <a:effectLst>
                  <a:outerShdw blurRad="50800" dist="38100" dir="2700000" algn="tl" rotWithShape="0">
                    <a:prstClr val="black">
                      <a:alpha val="40000"/>
                    </a:prstClr>
                  </a:outerShdw>
                </a:effectLst>
              </a:rPr>
              <a:t>.</a:t>
            </a:r>
          </a:p>
        </p:txBody>
      </p:sp>
      <p:sp>
        <p:nvSpPr>
          <p:cNvPr id="10" name="TextBox 9"/>
          <p:cNvSpPr txBox="1"/>
          <p:nvPr/>
        </p:nvSpPr>
        <p:spPr>
          <a:xfrm>
            <a:off x="3444022" y="2767290"/>
            <a:ext cx="1454244" cy="2036455"/>
          </a:xfrm>
          <a:prstGeom prst="rect">
            <a:avLst/>
          </a:prstGeom>
          <a:noFill/>
        </p:spPr>
        <p:txBody>
          <a:bodyPr wrap="none" rtlCol="0">
            <a:spAutoFit/>
          </a:bodyPr>
          <a:lstStyle/>
          <a:p>
            <a:pPr algn="ctr">
              <a:lnSpc>
                <a:spcPct val="90000"/>
              </a:lnSpc>
            </a:pPr>
            <a:r>
              <a:rPr lang="en-US" sz="2000" dirty="0" smtClean="0"/>
              <a:t>Both</a:t>
            </a:r>
          </a:p>
          <a:p>
            <a:pPr algn="ctr">
              <a:lnSpc>
                <a:spcPct val="90000"/>
              </a:lnSpc>
            </a:pPr>
            <a:r>
              <a:rPr lang="en-US" sz="2000" dirty="0"/>
              <a:t>h</a:t>
            </a:r>
            <a:r>
              <a:rPr lang="en-US" sz="2000" dirty="0" smtClean="0"/>
              <a:t>ave</a:t>
            </a:r>
          </a:p>
          <a:p>
            <a:pPr algn="ctr">
              <a:lnSpc>
                <a:spcPct val="90000"/>
              </a:lnSpc>
            </a:pPr>
            <a:r>
              <a:rPr lang="en-US" sz="2000" dirty="0" smtClean="0"/>
              <a:t>comparable</a:t>
            </a:r>
          </a:p>
          <a:p>
            <a:pPr algn="ctr">
              <a:lnSpc>
                <a:spcPct val="90000"/>
              </a:lnSpc>
            </a:pPr>
            <a:r>
              <a:rPr lang="en-US" sz="2000" dirty="0"/>
              <a:t>s</a:t>
            </a:r>
            <a:r>
              <a:rPr lang="en-US" sz="2000" dirty="0" smtClean="0"/>
              <a:t>un </a:t>
            </a:r>
          </a:p>
          <a:p>
            <a:pPr algn="ctr">
              <a:lnSpc>
                <a:spcPct val="90000"/>
              </a:lnSpc>
            </a:pPr>
            <a:r>
              <a:rPr lang="en-US" sz="2000" dirty="0" smtClean="0"/>
              <a:t>exposure</a:t>
            </a:r>
          </a:p>
          <a:p>
            <a:pPr algn="ctr">
              <a:lnSpc>
                <a:spcPct val="90000"/>
              </a:lnSpc>
            </a:pPr>
            <a:r>
              <a:rPr lang="en-US" sz="2000" dirty="0" smtClean="0"/>
              <a:t>but MD</a:t>
            </a:r>
          </a:p>
          <a:p>
            <a:pPr algn="ctr">
              <a:lnSpc>
                <a:spcPct val="90000"/>
              </a:lnSpc>
            </a:pPr>
            <a:r>
              <a:rPr lang="en-US" sz="2000" dirty="0" smtClean="0"/>
              <a:t>is hotter.</a:t>
            </a:r>
          </a:p>
        </p:txBody>
      </p:sp>
      <p:sp>
        <p:nvSpPr>
          <p:cNvPr id="15" name="Left Arrow 14"/>
          <p:cNvSpPr/>
          <p:nvPr/>
        </p:nvSpPr>
        <p:spPr>
          <a:xfrm rot="18720000">
            <a:off x="2870952" y="1140862"/>
            <a:ext cx="1071795" cy="202303"/>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Left Arrow 15"/>
          <p:cNvSpPr/>
          <p:nvPr/>
        </p:nvSpPr>
        <p:spPr>
          <a:xfrm rot="12840000">
            <a:off x="3564917" y="2051193"/>
            <a:ext cx="3653352" cy="166570"/>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3472966" y="1254302"/>
            <a:ext cx="877839" cy="707886"/>
          </a:xfrm>
          <a:prstGeom prst="rect">
            <a:avLst/>
          </a:prstGeom>
          <a:noFill/>
        </p:spPr>
        <p:txBody>
          <a:bodyPr wrap="none" rtlCol="0">
            <a:spAutoFit/>
          </a:bodyPr>
          <a:lstStyle/>
          <a:p>
            <a:r>
              <a:rPr lang="en-US" sz="2000" dirty="0" smtClean="0"/>
              <a:t>New</a:t>
            </a:r>
          </a:p>
          <a:p>
            <a:r>
              <a:rPr lang="en-US" sz="2000" dirty="0" smtClean="0"/>
              <a:t>c.1970</a:t>
            </a:r>
            <a:endParaRPr lang="en-US" sz="2000" dirty="0"/>
          </a:p>
        </p:txBody>
      </p:sp>
      <p:sp>
        <p:nvSpPr>
          <p:cNvPr id="19" name="TextBox 18"/>
          <p:cNvSpPr txBox="1"/>
          <p:nvPr/>
        </p:nvSpPr>
        <p:spPr>
          <a:xfrm>
            <a:off x="4143941" y="1978976"/>
            <a:ext cx="712480" cy="707886"/>
          </a:xfrm>
          <a:prstGeom prst="rect">
            <a:avLst/>
          </a:prstGeom>
          <a:noFill/>
        </p:spPr>
        <p:txBody>
          <a:bodyPr wrap="none" rtlCol="0">
            <a:spAutoFit/>
          </a:bodyPr>
          <a:lstStyle/>
          <a:p>
            <a:pPr algn="r"/>
            <a:r>
              <a:rPr lang="en-US" sz="2000" dirty="0" smtClean="0"/>
              <a:t>New</a:t>
            </a:r>
          </a:p>
          <a:p>
            <a:pPr algn="r"/>
            <a:r>
              <a:rPr lang="en-US" sz="2000" dirty="0" smtClean="0"/>
              <a:t>2017</a:t>
            </a:r>
            <a:endParaRPr lang="en-US" sz="2000" dirty="0"/>
          </a:p>
        </p:txBody>
      </p:sp>
    </p:spTree>
    <p:extLst>
      <p:ext uri="{BB962C8B-B14F-4D97-AF65-F5344CB8AC3E}">
        <p14:creationId xmlns:p14="http://schemas.microsoft.com/office/powerpoint/2010/main" val="30614521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94711" y="219498"/>
            <a:ext cx="3316658" cy="707886"/>
          </a:xfrm>
          <a:prstGeom prst="rect">
            <a:avLst/>
          </a:prstGeom>
          <a:noFill/>
        </p:spPr>
        <p:txBody>
          <a:bodyPr wrap="none" rtlCol="0">
            <a:spAutoFit/>
          </a:bodyPr>
          <a:lstStyle/>
          <a:p>
            <a:pPr algn="ctr"/>
            <a:r>
              <a:rPr lang="en-US" sz="2000" b="1" dirty="0" smtClean="0"/>
              <a:t>Jake Pauls’ Apt.-based office</a:t>
            </a:r>
          </a:p>
          <a:p>
            <a:pPr algn="ctr"/>
            <a:r>
              <a:rPr lang="en-US" sz="2000" dirty="0" smtClean="0"/>
              <a:t>in </a:t>
            </a:r>
            <a:r>
              <a:rPr lang="en-US" sz="2000" i="1" dirty="0" smtClean="0"/>
              <a:t>The Pearl</a:t>
            </a:r>
            <a:r>
              <a:rPr lang="en-US" sz="2000" dirty="0" smtClean="0"/>
              <a:t>, Silver Spring, MD </a:t>
            </a:r>
            <a:endParaRPr lang="en-US" sz="2000" dirty="0"/>
          </a:p>
        </p:txBody>
      </p:sp>
      <p:pic>
        <p:nvPicPr>
          <p:cNvPr id="6" name="Picture 5" descr="IMG_0511.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283959"/>
            <a:ext cx="6858000" cy="2859542"/>
          </a:xfrm>
          <a:prstGeom prst="rect">
            <a:avLst/>
          </a:prstGeom>
          <a:ln w="12700" cmpd="sng">
            <a:solidFill>
              <a:schemeClr val="tx1"/>
            </a:solidFill>
          </a:ln>
        </p:spPr>
      </p:pic>
      <p:pic>
        <p:nvPicPr>
          <p:cNvPr id="9" name="Picture 8" descr="Macintosh HD:Users:jakepauls:Pictures:iPhoto Library-Technical for MBA.photolibrary:Previews:2020:08:31:20200831-135839:MEN7C5b8SSOI6tCr3ZCsVw:DSC_0331.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95012" y="907387"/>
            <a:ext cx="4348988" cy="2530972"/>
          </a:xfrm>
          <a:prstGeom prst="rect">
            <a:avLst/>
          </a:prstGeom>
          <a:noFill/>
          <a:ln w="12700" cmpd="sng">
            <a:solidFill>
              <a:srgbClr val="000000"/>
            </a:solidFill>
          </a:ln>
        </p:spPr>
      </p:pic>
      <p:sp>
        <p:nvSpPr>
          <p:cNvPr id="12" name="TextBox 11"/>
          <p:cNvSpPr txBox="1"/>
          <p:nvPr/>
        </p:nvSpPr>
        <p:spPr>
          <a:xfrm>
            <a:off x="1115491" y="953716"/>
            <a:ext cx="2731750" cy="1323439"/>
          </a:xfrm>
          <a:prstGeom prst="rect">
            <a:avLst/>
          </a:prstGeom>
          <a:noFill/>
        </p:spPr>
        <p:txBody>
          <a:bodyPr wrap="none" rtlCol="0">
            <a:spAutoFit/>
          </a:bodyPr>
          <a:lstStyle/>
          <a:p>
            <a:pPr algn="ctr"/>
            <a:r>
              <a:rPr lang="en-US" sz="2000" dirty="0" smtClean="0"/>
              <a:t>Part of living “wisely“ at</a:t>
            </a:r>
          </a:p>
          <a:p>
            <a:pPr algn="ctr"/>
            <a:r>
              <a:rPr lang="en-US" sz="2000" i="1" dirty="0" smtClean="0"/>
              <a:t>The Pearl </a:t>
            </a:r>
            <a:r>
              <a:rPr lang="en-US" sz="2000" dirty="0"/>
              <a:t>i</a:t>
            </a:r>
            <a:r>
              <a:rPr lang="en-US" sz="2000" dirty="0" smtClean="0"/>
              <a:t>s encouraging</a:t>
            </a:r>
          </a:p>
          <a:p>
            <a:pPr algn="ctr"/>
            <a:r>
              <a:rPr lang="en-US" sz="2000" dirty="0"/>
              <a:t>e</a:t>
            </a:r>
            <a:r>
              <a:rPr lang="en-US" sz="2000" dirty="0" smtClean="0"/>
              <a:t>veryone to care about </a:t>
            </a:r>
          </a:p>
          <a:p>
            <a:pPr algn="ctr"/>
            <a:r>
              <a:rPr lang="en-US" sz="2000" dirty="0" smtClean="0"/>
              <a:t>the entire environment.</a:t>
            </a:r>
            <a:endParaRPr lang="en-US" sz="2000" dirty="0"/>
          </a:p>
        </p:txBody>
      </p:sp>
    </p:spTree>
    <p:extLst>
      <p:ext uri="{BB962C8B-B14F-4D97-AF65-F5344CB8AC3E}">
        <p14:creationId xmlns:p14="http://schemas.microsoft.com/office/powerpoint/2010/main" val="27668605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SC_0340.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45937" y="910423"/>
            <a:ext cx="5498064" cy="4232094"/>
          </a:xfrm>
          <a:prstGeom prst="rect">
            <a:avLst/>
          </a:prstGeom>
          <a:ln w="12700" cmpd="sng">
            <a:solidFill>
              <a:schemeClr val="tx1"/>
            </a:solidFill>
          </a:ln>
        </p:spPr>
      </p:pic>
      <p:sp>
        <p:nvSpPr>
          <p:cNvPr id="4" name="TextBox 3"/>
          <p:cNvSpPr txBox="1"/>
          <p:nvPr/>
        </p:nvSpPr>
        <p:spPr>
          <a:xfrm>
            <a:off x="2994711" y="219498"/>
            <a:ext cx="3316658" cy="707886"/>
          </a:xfrm>
          <a:prstGeom prst="rect">
            <a:avLst/>
          </a:prstGeom>
          <a:noFill/>
        </p:spPr>
        <p:txBody>
          <a:bodyPr wrap="none" rtlCol="0">
            <a:spAutoFit/>
          </a:bodyPr>
          <a:lstStyle/>
          <a:p>
            <a:pPr algn="ctr"/>
            <a:r>
              <a:rPr lang="en-US" sz="2000" b="1" dirty="0" smtClean="0"/>
              <a:t>Jake Pauls’ Apt.-based office</a:t>
            </a:r>
          </a:p>
          <a:p>
            <a:pPr algn="ctr"/>
            <a:r>
              <a:rPr lang="en-US" sz="2000" dirty="0" smtClean="0"/>
              <a:t>in </a:t>
            </a:r>
            <a:r>
              <a:rPr lang="en-US" sz="2000" i="1" dirty="0" smtClean="0"/>
              <a:t>The Pearl</a:t>
            </a:r>
            <a:r>
              <a:rPr lang="en-US" sz="2000" dirty="0" smtClean="0"/>
              <a:t>, Silver Spring, MD </a:t>
            </a:r>
            <a:endParaRPr lang="en-US" sz="2000" dirty="0"/>
          </a:p>
        </p:txBody>
      </p:sp>
      <p:pic>
        <p:nvPicPr>
          <p:cNvPr id="5" name="Picture 4" descr="Macintosh HD:Users:jakepauls:Pictures:iPhoto Library-Technical for MBA.photolibrary:Previews:2020:08:31:20200831-135839:Y+b05QygRa2xs+dyGCWiVg:DSC_0334.JPG"/>
          <p:cNvPicPr/>
          <p:nvPr/>
        </p:nvPicPr>
        <p:blipFill rotWithShape="1">
          <a:blip r:embed="rId3" cstate="screen">
            <a:extLst>
              <a:ext uri="{28A0092B-C50C-407E-A947-70E740481C1C}">
                <a14:useLocalDpi xmlns:a14="http://schemas.microsoft.com/office/drawing/2010/main"/>
              </a:ext>
            </a:extLst>
          </a:blip>
          <a:srcRect/>
          <a:stretch/>
        </p:blipFill>
        <p:spPr bwMode="auto">
          <a:xfrm>
            <a:off x="188152" y="927384"/>
            <a:ext cx="6585327" cy="4215133"/>
          </a:xfrm>
          <a:prstGeom prst="rect">
            <a:avLst/>
          </a:prstGeom>
          <a:noFill/>
          <a:ln w="12700" cmpd="sng">
            <a:solidFill>
              <a:schemeClr val="tx1"/>
            </a:solidFill>
          </a:ln>
        </p:spPr>
      </p:pic>
    </p:spTree>
    <p:extLst>
      <p:ext uri="{BB962C8B-B14F-4D97-AF65-F5344CB8AC3E}">
        <p14:creationId xmlns:p14="http://schemas.microsoft.com/office/powerpoint/2010/main" val="4968861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994711" y="219498"/>
            <a:ext cx="3316658" cy="707886"/>
          </a:xfrm>
          <a:prstGeom prst="rect">
            <a:avLst/>
          </a:prstGeom>
          <a:noFill/>
        </p:spPr>
        <p:txBody>
          <a:bodyPr wrap="none" rtlCol="0">
            <a:spAutoFit/>
          </a:bodyPr>
          <a:lstStyle/>
          <a:p>
            <a:pPr algn="ctr"/>
            <a:r>
              <a:rPr lang="en-US" sz="2000" b="1" dirty="0" smtClean="0"/>
              <a:t>Jake Pauls’ Apt.-based office</a:t>
            </a:r>
          </a:p>
          <a:p>
            <a:pPr algn="ctr"/>
            <a:r>
              <a:rPr lang="en-US" sz="2000" dirty="0" smtClean="0"/>
              <a:t>in </a:t>
            </a:r>
            <a:r>
              <a:rPr lang="en-US" sz="2000" i="1" dirty="0" smtClean="0"/>
              <a:t>The Pearl</a:t>
            </a:r>
            <a:r>
              <a:rPr lang="en-US" sz="2000" dirty="0" smtClean="0"/>
              <a:t>, Silver Spring, MD </a:t>
            </a:r>
            <a:endParaRPr lang="en-US" sz="2000" dirty="0"/>
          </a:p>
        </p:txBody>
      </p:sp>
      <p:pic>
        <p:nvPicPr>
          <p:cNvPr id="6" name="Picture 5" descr="DSC_0340.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45937" y="910423"/>
            <a:ext cx="5498064" cy="4233077"/>
          </a:xfrm>
          <a:prstGeom prst="rect">
            <a:avLst/>
          </a:prstGeom>
          <a:ln w="12700" cmpd="sng">
            <a:solidFill>
              <a:schemeClr val="tx1"/>
            </a:solidFill>
          </a:ln>
        </p:spPr>
      </p:pic>
      <p:pic>
        <p:nvPicPr>
          <p:cNvPr id="10" name="Picture 9" descr="Macintosh HD:Users:jakepauls:Pictures:iPhoto Library-Technical for MBA.photolibrary:Previews:2020:08:31:20200831-135839:Q1sE9uuWQYm9sjK5vukBJw:DSC_0335.JPG"/>
          <p:cNvPicPr/>
          <p:nvPr/>
        </p:nvPicPr>
        <p:blipFill rotWithShape="1">
          <a:blip r:embed="rId3" cstate="screen">
            <a:extLst>
              <a:ext uri="{28A0092B-C50C-407E-A947-70E740481C1C}">
                <a14:useLocalDpi xmlns:a14="http://schemas.microsoft.com/office/drawing/2010/main"/>
              </a:ext>
            </a:extLst>
          </a:blip>
          <a:srcRect/>
          <a:stretch/>
        </p:blipFill>
        <p:spPr bwMode="auto">
          <a:xfrm>
            <a:off x="101920" y="927384"/>
            <a:ext cx="4986033" cy="4238650"/>
          </a:xfrm>
          <a:prstGeom prst="rect">
            <a:avLst/>
          </a:prstGeom>
          <a:noFill/>
          <a:ln w="12700" cmpd="sng">
            <a:solidFill>
              <a:srgbClr val="000000"/>
            </a:solidFill>
          </a:ln>
        </p:spPr>
      </p:pic>
    </p:spTree>
    <p:extLst>
      <p:ext uri="{BB962C8B-B14F-4D97-AF65-F5344CB8AC3E}">
        <p14:creationId xmlns:p14="http://schemas.microsoft.com/office/powerpoint/2010/main" val="276686054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3141</TotalTime>
  <Words>3059</Words>
  <Application>Microsoft Macintosh PowerPoint</Application>
  <PresentationFormat>On-screen Show (16:9)</PresentationFormat>
  <Paragraphs>207</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Jake Pauls</dc:creator>
  <cp:lastModifiedBy>Jake Pauls</cp:lastModifiedBy>
  <cp:revision>138</cp:revision>
  <dcterms:created xsi:type="dcterms:W3CDTF">2020-09-05T23:01:26Z</dcterms:created>
  <dcterms:modified xsi:type="dcterms:W3CDTF">2020-09-08T21:43:56Z</dcterms:modified>
</cp:coreProperties>
</file>