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sldIdLst>
    <p:sldId id="271" r:id="rId5"/>
    <p:sldId id="277" r:id="rId6"/>
    <p:sldId id="285" r:id="rId7"/>
    <p:sldId id="286" r:id="rId8"/>
  </p:sldIdLst>
  <p:sldSz cx="24387175" cy="13716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913D"/>
    <a:srgbClr val="FE5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14"/>
    <p:restoredTop sz="94674"/>
  </p:normalViewPr>
  <p:slideViewPr>
    <p:cSldViewPr snapToGrid="0" snapToObjects="1">
      <p:cViewPr varScale="1">
        <p:scale>
          <a:sx n="27" d="100"/>
          <a:sy n="27" d="100"/>
        </p:scale>
        <p:origin x="76" y="252"/>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 Oncu" userId="8b7c487f-3cc5-4f3d-8967-3663b1a7d877" providerId="ADAL" clId="{EFF5ACE3-A6F1-486F-9F23-19636B5D7E1E}"/>
    <pc:docChg chg="custSel modSld">
      <pc:chgData name="Mel Oncu" userId="8b7c487f-3cc5-4f3d-8967-3663b1a7d877" providerId="ADAL" clId="{EFF5ACE3-A6F1-486F-9F23-19636B5D7E1E}" dt="2020-08-27T21:38:21.400" v="112" actId="20577"/>
      <pc:docMkLst>
        <pc:docMk/>
      </pc:docMkLst>
      <pc:sldChg chg="modSp">
        <pc:chgData name="Mel Oncu" userId="8b7c487f-3cc5-4f3d-8967-3663b1a7d877" providerId="ADAL" clId="{EFF5ACE3-A6F1-486F-9F23-19636B5D7E1E}" dt="2020-08-27T21:37:11.486" v="22" actId="20577"/>
        <pc:sldMkLst>
          <pc:docMk/>
          <pc:sldMk cId="703710608" sldId="285"/>
        </pc:sldMkLst>
        <pc:spChg chg="mod">
          <ac:chgData name="Mel Oncu" userId="8b7c487f-3cc5-4f3d-8967-3663b1a7d877" providerId="ADAL" clId="{EFF5ACE3-A6F1-486F-9F23-19636B5D7E1E}" dt="2020-08-27T21:37:11.486" v="22" actId="20577"/>
          <ac:spMkLst>
            <pc:docMk/>
            <pc:sldMk cId="703710608" sldId="285"/>
            <ac:spMk id="5" creationId="{594D3209-D892-714D-B022-0396309625B0}"/>
          </ac:spMkLst>
        </pc:spChg>
      </pc:sldChg>
      <pc:sldChg chg="modSp">
        <pc:chgData name="Mel Oncu" userId="8b7c487f-3cc5-4f3d-8967-3663b1a7d877" providerId="ADAL" clId="{EFF5ACE3-A6F1-486F-9F23-19636B5D7E1E}" dt="2020-08-27T21:38:21.400" v="112" actId="20577"/>
        <pc:sldMkLst>
          <pc:docMk/>
          <pc:sldMk cId="1042410226" sldId="286"/>
        </pc:sldMkLst>
        <pc:spChg chg="mod">
          <ac:chgData name="Mel Oncu" userId="8b7c487f-3cc5-4f3d-8967-3663b1a7d877" providerId="ADAL" clId="{EFF5ACE3-A6F1-486F-9F23-19636B5D7E1E}" dt="2020-08-27T21:38:21.400" v="112" actId="20577"/>
          <ac:spMkLst>
            <pc:docMk/>
            <pc:sldMk cId="1042410226" sldId="286"/>
            <ac:spMk id="5" creationId="{594D3209-D892-714D-B022-0396309625B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DBA63C6-05AC-784F-BAEE-45CD7446A2A8}" type="datetimeFigureOut">
              <a:rPr lang="en-US" smtClean="0"/>
              <a:t>8/27/2020</a:t>
            </a:fld>
            <a:endParaRPr lang="en-US"/>
          </a:p>
        </p:txBody>
      </p:sp>
      <p:sp>
        <p:nvSpPr>
          <p:cNvPr id="4" name="Slide Image Placeholder 3"/>
          <p:cNvSpPr>
            <a:spLocks noGrp="1" noRot="1" noChangeAspect="1"/>
          </p:cNvSpPr>
          <p:nvPr>
            <p:ph type="sldImg" idx="2"/>
          </p:nvPr>
        </p:nvSpPr>
        <p:spPr>
          <a:xfrm>
            <a:off x="715963" y="1162050"/>
            <a:ext cx="5578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72498FE-3035-1A4E-8CD3-C7F75B1119F9}" type="slidenum">
              <a:rPr lang="en-US" smtClean="0"/>
              <a:t>‹#›</a:t>
            </a:fld>
            <a:endParaRPr lang="en-US"/>
          </a:p>
        </p:txBody>
      </p:sp>
    </p:spTree>
    <p:extLst>
      <p:ext uri="{BB962C8B-B14F-4D97-AF65-F5344CB8AC3E}">
        <p14:creationId xmlns:p14="http://schemas.microsoft.com/office/powerpoint/2010/main" val="277631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Ref idx="1001">
        <a:schemeClr val="bg1"/>
      </p:bgRef>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456A817-2C63-9F48-A32D-BD76A692F6C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D32D94F-292A-004C-AE57-95885854DF11}"/>
              </a:ext>
            </a:extLst>
          </p:cNvPr>
          <p:cNvPicPr>
            <a:picLocks noChangeAspect="1"/>
          </p:cNvPicPr>
          <p:nvPr userDrawn="1"/>
        </p:nvPicPr>
        <p:blipFill>
          <a:blip r:embed="rId2"/>
          <a:srcRect/>
          <a:stretch/>
        </p:blipFill>
        <p:spPr>
          <a:xfrm>
            <a:off x="4996467" y="2232026"/>
            <a:ext cx="6527800" cy="2400300"/>
          </a:xfrm>
          <a:prstGeom prst="rect">
            <a:avLst/>
          </a:prstGeom>
        </p:spPr>
      </p:pic>
      <p:sp>
        <p:nvSpPr>
          <p:cNvPr id="9" name="Rectangle 8">
            <a:extLst>
              <a:ext uri="{FF2B5EF4-FFF2-40B4-BE49-F238E27FC236}">
                <a16:creationId xmlns:a16="http://schemas.microsoft.com/office/drawing/2014/main" id="{DFA7732A-ECF9-4D44-BD29-CF7436DADDC0}"/>
              </a:ext>
            </a:extLst>
          </p:cNvPr>
          <p:cNvSpPr/>
          <p:nvPr userDrawn="1"/>
        </p:nvSpPr>
        <p:spPr>
          <a:xfrm>
            <a:off x="3957501" y="1120547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94BAA794-D723-3845-80DD-8533FD7427FB}"/>
              </a:ext>
            </a:extLst>
          </p:cNvPr>
          <p:cNvSpPr>
            <a:spLocks noGrp="1"/>
          </p:cNvSpPr>
          <p:nvPr>
            <p:ph type="ctrTitle"/>
          </p:nvPr>
        </p:nvSpPr>
        <p:spPr>
          <a:xfrm>
            <a:off x="4990168" y="6455602"/>
            <a:ext cx="18290381" cy="3216555"/>
          </a:xfrm>
        </p:spPr>
        <p:txBody>
          <a:bodyPr lIns="0" anchor="t" anchorCtr="0">
            <a:noAutofit/>
          </a:bodyPr>
          <a:lstStyle>
            <a:lvl1pPr algn="l">
              <a:defRPr sz="13000">
                <a:solidFill>
                  <a:schemeClr val="tx1"/>
                </a:solidFill>
              </a:defRPr>
            </a:lvl1pPr>
          </a:lstStyle>
          <a:p>
            <a:r>
              <a:rPr lang="en-US" dirty="0"/>
              <a:t>Click to edit Master title style</a:t>
            </a:r>
          </a:p>
        </p:txBody>
      </p:sp>
      <p:sp>
        <p:nvSpPr>
          <p:cNvPr id="13" name="Subtitle 2">
            <a:extLst>
              <a:ext uri="{FF2B5EF4-FFF2-40B4-BE49-F238E27FC236}">
                <a16:creationId xmlns:a16="http://schemas.microsoft.com/office/drawing/2014/main" id="{823F45A2-BB81-1745-9672-5B703F30B191}"/>
              </a:ext>
            </a:extLst>
          </p:cNvPr>
          <p:cNvSpPr>
            <a:spLocks noGrp="1"/>
          </p:cNvSpPr>
          <p:nvPr>
            <p:ph type="subTitle" idx="1"/>
          </p:nvPr>
        </p:nvSpPr>
        <p:spPr>
          <a:xfrm>
            <a:off x="4983869" y="10275887"/>
            <a:ext cx="18290381" cy="2416174"/>
          </a:xfrm>
        </p:spPr>
        <p:txBody>
          <a:bodyPr lIns="0">
            <a:normAutofit/>
          </a:bodyPr>
          <a:lstStyle>
            <a:lvl1pPr marL="0" indent="0" algn="l">
              <a:buNone/>
              <a:defRPr sz="4400">
                <a:solidFill>
                  <a:schemeClr val="tx1"/>
                </a:solidFill>
              </a:defRPr>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dirty="0"/>
              <a:t>Click to edit Master subtitle style</a:t>
            </a:r>
          </a:p>
        </p:txBody>
      </p:sp>
    </p:spTree>
    <p:extLst>
      <p:ext uri="{BB962C8B-B14F-4D97-AF65-F5344CB8AC3E}">
        <p14:creationId xmlns:p14="http://schemas.microsoft.com/office/powerpoint/2010/main" val="344579273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1E87D0A-951C-CD4B-8CBF-3FCF6A5632ED}"/>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BE178230-C2ED-9F45-AB61-7973BC0B625B}"/>
              </a:ext>
            </a:extLst>
          </p:cNvPr>
          <p:cNvPicPr>
            <a:picLocks noChangeAspect="1"/>
          </p:cNvPicPr>
          <p:nvPr userDrawn="1"/>
        </p:nvPicPr>
        <p:blipFill>
          <a:blip r:embed="rId2"/>
          <a:stretch>
            <a:fillRect/>
          </a:stretch>
        </p:blipFill>
        <p:spPr>
          <a:xfrm>
            <a:off x="1045365" y="1533843"/>
            <a:ext cx="2839079" cy="1043942"/>
          </a:xfrm>
          <a:prstGeom prst="rect">
            <a:avLst/>
          </a:prstGeom>
        </p:spPr>
      </p:pic>
      <p:sp>
        <p:nvSpPr>
          <p:cNvPr id="8" name="Rectangle 7">
            <a:extLst>
              <a:ext uri="{FF2B5EF4-FFF2-40B4-BE49-F238E27FC236}">
                <a16:creationId xmlns:a16="http://schemas.microsoft.com/office/drawing/2014/main" id="{566A46E3-3C18-F940-A223-B8208D718F21}"/>
              </a:ext>
            </a:extLst>
          </p:cNvPr>
          <p:cNvSpPr/>
          <p:nvPr userDrawn="1"/>
        </p:nvSpPr>
        <p:spPr>
          <a:xfrm>
            <a:off x="3957501" y="1117158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a:extLst>
              <a:ext uri="{FF2B5EF4-FFF2-40B4-BE49-F238E27FC236}">
                <a16:creationId xmlns:a16="http://schemas.microsoft.com/office/drawing/2014/main" id="{09E65B1B-0CF7-5C40-A965-E53561FF22A7}"/>
              </a:ext>
            </a:extLst>
          </p:cNvPr>
          <p:cNvSpPr>
            <a:spLocks noGrp="1"/>
          </p:cNvSpPr>
          <p:nvPr>
            <p:ph type="title"/>
          </p:nvPr>
        </p:nvSpPr>
        <p:spPr>
          <a:xfrm>
            <a:off x="5156200" y="730251"/>
            <a:ext cx="15573375" cy="2651126"/>
          </a:xfrm>
        </p:spPr>
        <p:txBody>
          <a:bodyPr/>
          <a:lstStyle/>
          <a:p>
            <a:r>
              <a:rPr lang="en-US" dirty="0"/>
              <a:t>Click to edit Master title style</a:t>
            </a:r>
          </a:p>
        </p:txBody>
      </p:sp>
      <p:sp>
        <p:nvSpPr>
          <p:cNvPr id="15" name="Content Placeholder 2">
            <a:extLst>
              <a:ext uri="{FF2B5EF4-FFF2-40B4-BE49-F238E27FC236}">
                <a16:creationId xmlns:a16="http://schemas.microsoft.com/office/drawing/2014/main" id="{FE9BD040-C3CC-9B44-9D50-41CFA0A77AEA}"/>
              </a:ext>
            </a:extLst>
          </p:cNvPr>
          <p:cNvSpPr>
            <a:spLocks noGrp="1"/>
          </p:cNvSpPr>
          <p:nvPr>
            <p:ph idx="1"/>
          </p:nvPr>
        </p:nvSpPr>
        <p:spPr>
          <a:xfrm>
            <a:off x="5156200" y="3438940"/>
            <a:ext cx="180879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4111943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9E79650-5622-9548-BFAE-D253D80F170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icture Placeholder 4">
            <a:extLst>
              <a:ext uri="{FF2B5EF4-FFF2-40B4-BE49-F238E27FC236}">
                <a16:creationId xmlns:a16="http://schemas.microsoft.com/office/drawing/2014/main" id="{114D13DB-8DDE-294F-9F15-76476A299D63}"/>
              </a:ext>
            </a:extLst>
          </p:cNvPr>
          <p:cNvSpPr>
            <a:spLocks noGrp="1" noChangeAspect="1"/>
          </p:cNvSpPr>
          <p:nvPr>
            <p:ph type="pic" sz="quarter" idx="10"/>
          </p:nvPr>
        </p:nvSpPr>
        <p:spPr>
          <a:xfrm>
            <a:off x="1827075" y="1778692"/>
            <a:ext cx="21945600" cy="10972800"/>
          </a:xfrm>
        </p:spPr>
        <p:txBody>
          <a:bodyPr/>
          <a:lstStyle/>
          <a:p>
            <a:endParaRPr lang="en-US"/>
          </a:p>
        </p:txBody>
      </p:sp>
    </p:spTree>
    <p:extLst>
      <p:ext uri="{BB962C8B-B14F-4D97-AF65-F5344CB8AC3E}">
        <p14:creationId xmlns:p14="http://schemas.microsoft.com/office/powerpoint/2010/main" val="14554821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bg>
      <p:bgRef idx="1001">
        <a:schemeClr val="bg1"/>
      </p:bgRef>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C014621-4265-BC45-B5B5-D3BE82924BBB}"/>
              </a:ext>
            </a:extLst>
          </p:cNvPr>
          <p:cNvSpPr/>
          <p:nvPr userDrawn="1"/>
        </p:nvSpPr>
        <p:spPr>
          <a:xfrm>
            <a:off x="695738" y="0"/>
            <a:ext cx="6644861"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2">
            <a:extLst>
              <a:ext uri="{FF2B5EF4-FFF2-40B4-BE49-F238E27FC236}">
                <a16:creationId xmlns:a16="http://schemas.microsoft.com/office/drawing/2014/main" id="{B59E4676-072B-564B-92B2-26AC27ED4956}"/>
              </a:ext>
            </a:extLst>
          </p:cNvPr>
          <p:cNvSpPr>
            <a:spLocks noGrp="1"/>
          </p:cNvSpPr>
          <p:nvPr>
            <p:ph idx="1"/>
          </p:nvPr>
        </p:nvSpPr>
        <p:spPr>
          <a:xfrm>
            <a:off x="1625600" y="1840672"/>
            <a:ext cx="4206240" cy="10732328"/>
          </a:xfrm>
        </p:spPr>
        <p:txBody>
          <a:bodyPr>
            <a:normAutofit/>
          </a:bodyPr>
          <a:lstStyle>
            <a:lvl1pPr marL="0" indent="0">
              <a:buNone/>
              <a:defRPr sz="4200">
                <a:solidFill>
                  <a:schemeClr val="bg1"/>
                </a:solidFill>
              </a:defRPr>
            </a:lvl1pPr>
            <a:lvl2pPr marL="914400" indent="0">
              <a:buNone/>
              <a:defRPr>
                <a:solidFill>
                  <a:schemeClr val="bg1"/>
                </a:solidFill>
              </a:defRPr>
            </a:lvl2pPr>
            <a:lvl3pPr marL="1828800" indent="0">
              <a:buNone/>
              <a:defRPr>
                <a:solidFill>
                  <a:schemeClr val="bg1"/>
                </a:solidFill>
              </a:defRPr>
            </a:lvl3pPr>
            <a:lvl4pPr marL="2743200" indent="0">
              <a:buNone/>
              <a:defRPr>
                <a:solidFill>
                  <a:schemeClr val="bg1"/>
                </a:solidFill>
              </a:defRPr>
            </a:lvl4pPr>
            <a:lvl5pPr marL="3657600" indent="0">
              <a:buNone/>
              <a:defRPr>
                <a:solidFill>
                  <a:schemeClr val="bg1"/>
                </a:solidFill>
              </a:defRPr>
            </a:lvl5pPr>
          </a:lstStyle>
          <a:p>
            <a:pPr lvl="0"/>
            <a:r>
              <a:rPr lang="en-US" dirty="0"/>
              <a:t>Click to edit Master text styles</a:t>
            </a:r>
          </a:p>
        </p:txBody>
      </p:sp>
      <p:sp>
        <p:nvSpPr>
          <p:cNvPr id="13" name="Picture Placeholder 12">
            <a:extLst>
              <a:ext uri="{FF2B5EF4-FFF2-40B4-BE49-F238E27FC236}">
                <a16:creationId xmlns:a16="http://schemas.microsoft.com/office/drawing/2014/main" id="{E9742645-C816-7D44-846F-8980912CE417}"/>
              </a:ext>
            </a:extLst>
          </p:cNvPr>
          <p:cNvSpPr>
            <a:spLocks noGrp="1" noChangeAspect="1"/>
          </p:cNvSpPr>
          <p:nvPr>
            <p:ph type="pic" sz="quarter" idx="10"/>
          </p:nvPr>
        </p:nvSpPr>
        <p:spPr>
          <a:xfrm>
            <a:off x="6375399" y="1842186"/>
            <a:ext cx="16386175" cy="10744200"/>
          </a:xfrm>
        </p:spPr>
        <p:txBody>
          <a:bodyPr/>
          <a:lstStyle/>
          <a:p>
            <a:endParaRPr lang="en-US"/>
          </a:p>
        </p:txBody>
      </p:sp>
    </p:spTree>
    <p:extLst>
      <p:ext uri="{BB962C8B-B14F-4D97-AF65-F5344CB8AC3E}">
        <p14:creationId xmlns:p14="http://schemas.microsoft.com/office/powerpoint/2010/main" val="12668999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4_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41400" y="730251"/>
            <a:ext cx="19688175" cy="2651126"/>
          </a:xfrm>
        </p:spPr>
        <p:txBody>
          <a:bodyPr/>
          <a:lstStyle/>
          <a:p>
            <a:r>
              <a:rPr lang="en-US" dirty="0"/>
              <a:t>Click to edit Master title style</a:t>
            </a:r>
          </a:p>
        </p:txBody>
      </p:sp>
      <p:sp>
        <p:nvSpPr>
          <p:cNvPr id="3" name="Content Placeholder 2"/>
          <p:cNvSpPr>
            <a:spLocks noGrp="1"/>
          </p:cNvSpPr>
          <p:nvPr>
            <p:ph idx="1"/>
          </p:nvPr>
        </p:nvSpPr>
        <p:spPr>
          <a:xfrm>
            <a:off x="1041400" y="3438940"/>
            <a:ext cx="222027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6635460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619" y="730251"/>
            <a:ext cx="21033938" cy="2651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76619" y="3651250"/>
            <a:ext cx="21033938" cy="870267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76618" y="12712701"/>
            <a:ext cx="5487114"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5E4463C2-9139-364C-8BF9-9BFA27E6AEDC}" type="datetimeFigureOut">
              <a:rPr lang="en-US" smtClean="0"/>
              <a:t>8/27/2020</a:t>
            </a:fld>
            <a:endParaRPr lang="en-US"/>
          </a:p>
        </p:txBody>
      </p:sp>
      <p:sp>
        <p:nvSpPr>
          <p:cNvPr id="5" name="Footer Placeholder 4"/>
          <p:cNvSpPr>
            <a:spLocks noGrp="1"/>
          </p:cNvSpPr>
          <p:nvPr>
            <p:ph type="ftr" sz="quarter" idx="3"/>
          </p:nvPr>
        </p:nvSpPr>
        <p:spPr>
          <a:xfrm>
            <a:off x="8078252" y="12712701"/>
            <a:ext cx="8230672"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223443" y="12712701"/>
            <a:ext cx="5487114"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555F7BD0-27D1-7947-AFB1-4F6856146B73}" type="slidenum">
              <a:rPr lang="en-US" smtClean="0"/>
              <a:t>‹#›</a:t>
            </a:fld>
            <a:endParaRPr lang="en-US"/>
          </a:p>
        </p:txBody>
      </p:sp>
    </p:spTree>
    <p:extLst>
      <p:ext uri="{BB962C8B-B14F-4D97-AF65-F5344CB8AC3E}">
        <p14:creationId xmlns:p14="http://schemas.microsoft.com/office/powerpoint/2010/main" val="608878634"/>
      </p:ext>
    </p:extLst>
  </p:cSld>
  <p:clrMap bg1="lt1" tx1="dk1" bg2="lt2" tx2="dk2" accent1="accent1" accent2="accent2" accent3="accent3" accent4="accent4" accent5="accent5" accent6="accent6" hlink="hlink" folHlink="folHlink"/>
  <p:sldLayoutIdLst>
    <p:sldLayoutId id="2147483681" r:id="rId1"/>
    <p:sldLayoutId id="2147483662" r:id="rId2"/>
    <p:sldLayoutId id="2147483672" r:id="rId3"/>
    <p:sldLayoutId id="2147483674" r:id="rId4"/>
    <p:sldLayoutId id="2147483675" r:id="rId5"/>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0" indent="0" algn="l" defTabSz="1828800" rtl="0" eaLnBrk="1" latinLnBrk="0" hangingPunct="1">
        <a:lnSpc>
          <a:spcPct val="90000"/>
        </a:lnSpc>
        <a:spcBef>
          <a:spcPts val="2000"/>
        </a:spcBef>
        <a:buFont typeface="Arial" panose="020B0604020202020204" pitchFamily="34" charset="0"/>
        <a:buNone/>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F3D0F37-12DA-1F4E-8455-D12E7CDC9CF0}"/>
              </a:ext>
            </a:extLst>
          </p:cNvPr>
          <p:cNvSpPr>
            <a:spLocks noGrp="1"/>
          </p:cNvSpPr>
          <p:nvPr>
            <p:ph type="ctrTitle"/>
          </p:nvPr>
        </p:nvSpPr>
        <p:spPr/>
        <p:txBody>
          <a:bodyPr/>
          <a:lstStyle/>
          <a:p>
            <a:r>
              <a:rPr lang="en-US" sz="9600" dirty="0"/>
              <a:t>ICC Presentation on Preemption</a:t>
            </a:r>
          </a:p>
        </p:txBody>
      </p:sp>
      <p:sp>
        <p:nvSpPr>
          <p:cNvPr id="5" name="Subtitle 4">
            <a:extLst>
              <a:ext uri="{FF2B5EF4-FFF2-40B4-BE49-F238E27FC236}">
                <a16:creationId xmlns:a16="http://schemas.microsoft.com/office/drawing/2014/main" id="{5BFE36D7-FEF3-2440-A6C6-F69FCA62C6E1}"/>
              </a:ext>
            </a:extLst>
          </p:cNvPr>
          <p:cNvSpPr>
            <a:spLocks noGrp="1"/>
          </p:cNvSpPr>
          <p:nvPr>
            <p:ph type="subTitle" idx="1"/>
          </p:nvPr>
        </p:nvSpPr>
        <p:spPr/>
        <p:txBody>
          <a:bodyPr/>
          <a:lstStyle/>
          <a:p>
            <a:r>
              <a:rPr lang="en-US" dirty="0"/>
              <a:t>Appeal of Code Changes RE107 – 19 &amp; RE126 - 19</a:t>
            </a:r>
          </a:p>
        </p:txBody>
      </p:sp>
      <p:sp>
        <p:nvSpPr>
          <p:cNvPr id="6" name="TextBox 5">
            <a:extLst>
              <a:ext uri="{FF2B5EF4-FFF2-40B4-BE49-F238E27FC236}">
                <a16:creationId xmlns:a16="http://schemas.microsoft.com/office/drawing/2014/main" id="{87AA3FDA-EC78-0E45-A40C-B0DC0C5CB17B}"/>
              </a:ext>
            </a:extLst>
          </p:cNvPr>
          <p:cNvSpPr txBox="1"/>
          <p:nvPr/>
        </p:nvSpPr>
        <p:spPr>
          <a:xfrm>
            <a:off x="4990168" y="5143986"/>
            <a:ext cx="11181902" cy="707886"/>
          </a:xfrm>
          <a:prstGeom prst="rect">
            <a:avLst/>
          </a:prstGeom>
          <a:noFill/>
        </p:spPr>
        <p:txBody>
          <a:bodyPr wrap="square" lIns="0" rtlCol="0">
            <a:spAutoFit/>
          </a:bodyPr>
          <a:lstStyle/>
          <a:p>
            <a:r>
              <a:rPr lang="en-US" sz="4000" dirty="0">
                <a:solidFill>
                  <a:schemeClr val="tx2"/>
                </a:solidFill>
                <a:latin typeface="+mj-lt"/>
              </a:rPr>
              <a:t>ICC APPEAL HEARINGS | </a:t>
            </a:r>
            <a:r>
              <a:rPr lang="en-US" sz="4000">
                <a:solidFill>
                  <a:schemeClr val="tx2"/>
                </a:solidFill>
                <a:latin typeface="+mj-lt"/>
              </a:rPr>
              <a:t>August 31, </a:t>
            </a:r>
            <a:r>
              <a:rPr lang="en-US" sz="4000" dirty="0">
                <a:solidFill>
                  <a:schemeClr val="tx2"/>
                </a:solidFill>
                <a:latin typeface="+mj-lt"/>
              </a:rPr>
              <a:t>2020</a:t>
            </a:r>
          </a:p>
        </p:txBody>
      </p:sp>
    </p:spTree>
    <p:extLst>
      <p:ext uri="{BB962C8B-B14F-4D97-AF65-F5344CB8AC3E}">
        <p14:creationId xmlns:p14="http://schemas.microsoft.com/office/powerpoint/2010/main" val="36108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lstStyle/>
          <a:p>
            <a:r>
              <a:rPr lang="en-US" dirty="0"/>
              <a:t>Scope of Appeals</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a:bodyPr>
          <a:lstStyle/>
          <a:p>
            <a:pPr marL="685800" indent="-685800">
              <a:buFont typeface="Arial" panose="020B0604020202020204" pitchFamily="34" charset="0"/>
              <a:buChar char="•"/>
            </a:pPr>
            <a:r>
              <a:rPr lang="en-US" dirty="0"/>
              <a:t>Appellants state that:</a:t>
            </a:r>
          </a:p>
          <a:p>
            <a:pPr marL="2057400" lvl="1" indent="-685800"/>
            <a:r>
              <a:rPr lang="en-US" dirty="0"/>
              <a:t> The code changes in question are preempted by the Energy Policy and Conservation Act of 1975 (EPCA).</a:t>
            </a:r>
          </a:p>
          <a:p>
            <a:pPr marL="2057400" lvl="1" indent="-685800"/>
            <a:r>
              <a:rPr lang="en-US" dirty="0"/>
              <a:t>ICC staff should have ruled the proposals out of order or remanded the proposals to a committee authorized to make such a ruling due to potential conflict with EPCA. </a:t>
            </a:r>
          </a:p>
          <a:p>
            <a:pPr marL="2057400" lvl="1" indent="-685800"/>
            <a:r>
              <a:rPr lang="en-US" dirty="0"/>
              <a:t>The proposals should not have been processed in the 2019 cycle.</a:t>
            </a:r>
          </a:p>
          <a:p>
            <a:pPr marL="685800" indent="-685800">
              <a:buFont typeface="Arial" panose="020B0604020202020204" pitchFamily="34" charset="0"/>
              <a:buChar char="•"/>
            </a:pPr>
            <a:r>
              <a:rPr lang="en-US" dirty="0"/>
              <a:t>Appellants request that the approved proposals not be published in the 2021 IECC and IRC.</a:t>
            </a:r>
          </a:p>
          <a:p>
            <a:pPr marL="2057400" lvl="1" indent="-685800"/>
            <a:endParaRPr lang="en-US" dirty="0"/>
          </a:p>
          <a:p>
            <a:pPr marL="2057400" lvl="1" indent="-685800"/>
            <a:endParaRPr lang="en-US" dirty="0"/>
          </a:p>
        </p:txBody>
      </p:sp>
    </p:spTree>
    <p:extLst>
      <p:ext uri="{BB962C8B-B14F-4D97-AF65-F5344CB8AC3E}">
        <p14:creationId xmlns:p14="http://schemas.microsoft.com/office/powerpoint/2010/main" val="105938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ICC Conclusion</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a:bodyPr>
          <a:lstStyle/>
          <a:p>
            <a:pPr marL="685800" indent="-685800">
              <a:buFont typeface="Arial" panose="020B0604020202020204" pitchFamily="34" charset="0"/>
              <a:buChar char="•"/>
            </a:pPr>
            <a:r>
              <a:rPr lang="en-US" dirty="0"/>
              <a:t>Procedurally, there is no ICC policy (CP28 or any other) that prohibits staff from processing code changes which are or may be preempted by Federal law.</a:t>
            </a:r>
          </a:p>
          <a:p>
            <a:pPr marL="685800" indent="-685800">
              <a:buFont typeface="Arial" panose="020B0604020202020204" pitchFamily="34" charset="0"/>
              <a:buChar char="•"/>
            </a:pPr>
            <a:r>
              <a:rPr lang="en-US" dirty="0"/>
              <a:t>In view of the intricacies of the law regarding preemption generally, and under the EPCA specifically, it is unclear as to whether the provisions cited by the appellants would be preempted if adopted.</a:t>
            </a:r>
          </a:p>
          <a:p>
            <a:pPr marL="685800" indent="-685800">
              <a:buFont typeface="Arial" panose="020B0604020202020204" pitchFamily="34" charset="0"/>
              <a:buChar char="•"/>
            </a:pPr>
            <a:endParaRPr lang="en-US" dirty="0"/>
          </a:p>
          <a:p>
            <a:endParaRPr lang="en-US" dirty="0"/>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703710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ICC Recommendation</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a:bodyPr>
          <a:lstStyle/>
          <a:p>
            <a:pPr marL="685800" indent="-685800">
              <a:buFont typeface="Arial" panose="020B0604020202020204" pitchFamily="34" charset="0"/>
              <a:buChar char="•"/>
            </a:pPr>
            <a:r>
              <a:rPr lang="en-US" dirty="0"/>
              <a:t>Staff recommends the appeals be denied by the Appeals Board, finding no violation of “process or procedure”.</a:t>
            </a:r>
          </a:p>
          <a:p>
            <a:pPr marL="685800" indent="-685800">
              <a:buFont typeface="Arial" panose="020B0604020202020204" pitchFamily="34" charset="0"/>
              <a:buChar char="•"/>
            </a:pPr>
            <a:r>
              <a:rPr lang="en-US" dirty="0"/>
              <a:t>That being said, it could be argued that that the spirit and intent of the I-Codes is to avoid provisions that may </a:t>
            </a:r>
            <a:r>
              <a:rPr lang="en-US"/>
              <a:t>be preempted.</a:t>
            </a:r>
            <a:endParaRPr lang="en-US" dirty="0"/>
          </a:p>
          <a:p>
            <a:pPr marL="685800" indent="-685800">
              <a:buFont typeface="Arial" panose="020B0604020202020204" pitchFamily="34" charset="0"/>
              <a:buChar char="•"/>
            </a:pPr>
            <a:r>
              <a:rPr lang="en-US" dirty="0"/>
              <a:t>Noting that the ICC Board of Directors has broad authority over the code development process, staff recommends that  the ICC Board should determine whether further analysis and investigation of the preemption issues raised should be initiated and whether remedial action should be taken.</a:t>
            </a:r>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1042410226"/>
      </p:ext>
    </p:extLst>
  </p:cSld>
  <p:clrMapOvr>
    <a:masterClrMapping/>
  </p:clrMapOvr>
</p:sld>
</file>

<file path=ppt/theme/theme1.xml><?xml version="1.0" encoding="utf-8"?>
<a:theme xmlns:a="http://schemas.openxmlformats.org/drawingml/2006/main" name="Office Theme">
  <a:themeElements>
    <a:clrScheme name="Custom 1">
      <a:dk1>
        <a:srgbClr val="0B5940"/>
      </a:dk1>
      <a:lt1>
        <a:srgbClr val="FFFFFF"/>
      </a:lt1>
      <a:dk2>
        <a:srgbClr val="242C41"/>
      </a:dk2>
      <a:lt2>
        <a:srgbClr val="EBF1F3"/>
      </a:lt2>
      <a:accent1>
        <a:srgbClr val="D0D5CB"/>
      </a:accent1>
      <a:accent2>
        <a:srgbClr val="0A8EF3"/>
      </a:accent2>
      <a:accent3>
        <a:srgbClr val="04A9A5"/>
      </a:accent3>
      <a:accent4>
        <a:srgbClr val="FFA201"/>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94DB903D9A2F74B9997774299B49E7C" ma:contentTypeVersion="11" ma:contentTypeDescription="Create a new document." ma:contentTypeScope="" ma:versionID="de40fc97b870f6be70cb21083d619ad8">
  <xsd:schema xmlns:xsd="http://www.w3.org/2001/XMLSchema" xmlns:xs="http://www.w3.org/2001/XMLSchema" xmlns:p="http://schemas.microsoft.com/office/2006/metadata/properties" xmlns:ns3="342103bc-d55f-405c-90fa-df64c2d8e08f" xmlns:ns4="eb9120ca-f728-481a-a959-0a6cd24f4a98" targetNamespace="http://schemas.microsoft.com/office/2006/metadata/properties" ma:root="true" ma:fieldsID="401c135800b312103ebe6934223df9dc" ns3:_="" ns4:_="">
    <xsd:import namespace="342103bc-d55f-405c-90fa-df64c2d8e08f"/>
    <xsd:import namespace="eb9120ca-f728-481a-a959-0a6cd24f4a9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2103bc-d55f-405c-90fa-df64c2d8e0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b9120ca-f728-481a-a959-0a6cd24f4a9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1E7077-D701-4320-B7F7-8BF108E311D3}">
  <ds:schemaRefs>
    <ds:schemaRef ds:uri="http://purl.org/dc/terms/"/>
    <ds:schemaRef ds:uri="http://purl.org/dc/dcmitype/"/>
    <ds:schemaRef ds:uri="http://schemas.microsoft.com/office/infopath/2007/PartnerControls"/>
    <ds:schemaRef ds:uri="eb9120ca-f728-481a-a959-0a6cd24f4a98"/>
    <ds:schemaRef ds:uri="http://schemas.microsoft.com/office/2006/documentManagement/types"/>
    <ds:schemaRef ds:uri="http://www.w3.org/XML/1998/namespace"/>
    <ds:schemaRef ds:uri="http://purl.org/dc/elements/1.1/"/>
    <ds:schemaRef ds:uri="342103bc-d55f-405c-90fa-df64c2d8e08f"/>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A6E3960F-D87E-4E37-A822-90B429A931D0}">
  <ds:schemaRefs>
    <ds:schemaRef ds:uri="http://schemas.microsoft.com/sharepoint/v3/contenttype/forms"/>
  </ds:schemaRefs>
</ds:datastoreItem>
</file>

<file path=customXml/itemProps3.xml><?xml version="1.0" encoding="utf-8"?>
<ds:datastoreItem xmlns:ds="http://schemas.openxmlformats.org/officeDocument/2006/customXml" ds:itemID="{E90EB8B1-F680-426C-A834-DD48A5F253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2103bc-d55f-405c-90fa-df64c2d8e08f"/>
    <ds:schemaRef ds:uri="eb9120ca-f728-481a-a959-0a6cd24f4a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1991</TotalTime>
  <Words>269</Words>
  <Application>Microsoft Office PowerPoint</Application>
  <PresentationFormat>Custom</PresentationFormat>
  <Paragraphs>21</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ICC Presentation on Preemption</vt:lpstr>
      <vt:lpstr>Scope of Appeals</vt:lpstr>
      <vt:lpstr>ICC Conclusion</vt:lpstr>
      <vt:lpstr>ICC Recommendation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Carmel Gieson</dc:creator>
  <cp:lastModifiedBy>Mel Oncu</cp:lastModifiedBy>
  <cp:revision>18</cp:revision>
  <cp:lastPrinted>2020-08-27T19:08:32Z</cp:lastPrinted>
  <dcterms:created xsi:type="dcterms:W3CDTF">2020-08-05T15:22:46Z</dcterms:created>
  <dcterms:modified xsi:type="dcterms:W3CDTF">2020-08-27T21:38:32Z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1215a8e8-73ce-4ae4-bf77-8fd9cf61a68c</vt:lpwstr>
  </property>
  <property fmtid="{D5CDD505-2E9C-101B-9397-08002B2CF9AE}" pid="3" name="ContentTypeId">
    <vt:lpwstr>0x010100694DB903D9A2F74B9997774299B49E7C</vt:lpwstr>
  </property>
</Properties>
</file>