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71" r:id="rId5"/>
    <p:sldId id="277" r:id="rId6"/>
    <p:sldId id="285" r:id="rId7"/>
    <p:sldId id="286" r:id="rId8"/>
    <p:sldId id="287" r:id="rId9"/>
  </p:sldIdLst>
  <p:sldSz cx="24387175" cy="13716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69A37F-E887-49EB-AED9-E23C83D05B0C}" v="1" dt="2020-09-01T14:49:36.4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p:restoredTop sz="94674"/>
  </p:normalViewPr>
  <p:slideViewPr>
    <p:cSldViewPr snapToGrid="0" snapToObjects="1">
      <p:cViewPr varScale="1">
        <p:scale>
          <a:sx n="55" d="100"/>
          <a:sy n="55" d="100"/>
        </p:scale>
        <p:origin x="576" y="7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Pfeiffer" userId="f3957bb0-449b-4a93-8e6f-a720ff76c43c" providerId="ADAL" clId="{7352D7B0-1C11-409B-9C91-573B934B4FD7}"/>
    <pc:docChg chg="custSel addSld modSld">
      <pc:chgData name="Mike Pfeiffer" userId="f3957bb0-449b-4a93-8e6f-a720ff76c43c" providerId="ADAL" clId="{7352D7B0-1C11-409B-9C91-573B934B4FD7}" dt="2020-09-01T15:01:49.955" v="3911" actId="20577"/>
      <pc:docMkLst>
        <pc:docMk/>
      </pc:docMkLst>
      <pc:sldChg chg="modSp">
        <pc:chgData name="Mike Pfeiffer" userId="f3957bb0-449b-4a93-8e6f-a720ff76c43c" providerId="ADAL" clId="{7352D7B0-1C11-409B-9C91-573B934B4FD7}" dt="2020-09-01T15:01:49.955" v="3911" actId="20577"/>
        <pc:sldMkLst>
          <pc:docMk/>
          <pc:sldMk cId="361080646" sldId="271"/>
        </pc:sldMkLst>
        <pc:spChg chg="mod">
          <ac:chgData name="Mike Pfeiffer" userId="f3957bb0-449b-4a93-8e6f-a720ff76c43c" providerId="ADAL" clId="{7352D7B0-1C11-409B-9C91-573B934B4FD7}" dt="2020-09-01T15:01:13.251" v="3863" actId="20577"/>
          <ac:spMkLst>
            <pc:docMk/>
            <pc:sldMk cId="361080646" sldId="271"/>
            <ac:spMk id="4" creationId="{EF3D0F37-12DA-1F4E-8455-D12E7CDC9CF0}"/>
          </ac:spMkLst>
        </pc:spChg>
        <pc:spChg chg="mod">
          <ac:chgData name="Mike Pfeiffer" userId="f3957bb0-449b-4a93-8e6f-a720ff76c43c" providerId="ADAL" clId="{7352D7B0-1C11-409B-9C91-573B934B4FD7}" dt="2020-09-01T15:01:49.955" v="3911" actId="20577"/>
          <ac:spMkLst>
            <pc:docMk/>
            <pc:sldMk cId="361080646" sldId="271"/>
            <ac:spMk id="5" creationId="{5BFE36D7-FEF3-2440-A6C6-F69FCA62C6E1}"/>
          </ac:spMkLst>
        </pc:spChg>
        <pc:spChg chg="mod">
          <ac:chgData name="Mike Pfeiffer" userId="f3957bb0-449b-4a93-8e6f-a720ff76c43c" providerId="ADAL" clId="{7352D7B0-1C11-409B-9C91-573B934B4FD7}" dt="2020-09-01T14:21:35.183" v="19" actId="20577"/>
          <ac:spMkLst>
            <pc:docMk/>
            <pc:sldMk cId="361080646" sldId="271"/>
            <ac:spMk id="6" creationId="{87AA3FDA-EC78-0E45-A40C-B0DC0C5CB17B}"/>
          </ac:spMkLst>
        </pc:spChg>
      </pc:sldChg>
      <pc:sldChg chg="modSp">
        <pc:chgData name="Mike Pfeiffer" userId="f3957bb0-449b-4a93-8e6f-a720ff76c43c" providerId="ADAL" clId="{7352D7B0-1C11-409B-9C91-573B934B4FD7}" dt="2020-09-01T14:39:36.420" v="1345" actId="20577"/>
        <pc:sldMkLst>
          <pc:docMk/>
          <pc:sldMk cId="105938298" sldId="277"/>
        </pc:sldMkLst>
        <pc:spChg chg="mod">
          <ac:chgData name="Mike Pfeiffer" userId="f3957bb0-449b-4a93-8e6f-a720ff76c43c" providerId="ADAL" clId="{7352D7B0-1C11-409B-9C91-573B934B4FD7}" dt="2020-09-01T14:39:36.420" v="1345" actId="20577"/>
          <ac:spMkLst>
            <pc:docMk/>
            <pc:sldMk cId="105938298" sldId="277"/>
            <ac:spMk id="5" creationId="{594D3209-D892-714D-B022-0396309625B0}"/>
          </ac:spMkLst>
        </pc:spChg>
      </pc:sldChg>
      <pc:sldChg chg="modSp">
        <pc:chgData name="Mike Pfeiffer" userId="f3957bb0-449b-4a93-8e6f-a720ff76c43c" providerId="ADAL" clId="{7352D7B0-1C11-409B-9C91-573B934B4FD7}" dt="2020-09-01T14:44:36.275" v="2261" actId="20577"/>
        <pc:sldMkLst>
          <pc:docMk/>
          <pc:sldMk cId="703710608" sldId="285"/>
        </pc:sldMkLst>
        <pc:spChg chg="mod">
          <ac:chgData name="Mike Pfeiffer" userId="f3957bb0-449b-4a93-8e6f-a720ff76c43c" providerId="ADAL" clId="{7352D7B0-1C11-409B-9C91-573B934B4FD7}" dt="2020-09-01T14:43:17.348" v="1948" actId="20577"/>
          <ac:spMkLst>
            <pc:docMk/>
            <pc:sldMk cId="703710608" sldId="285"/>
            <ac:spMk id="4" creationId="{EE0534B4-C645-014B-A18C-FF1C212D56E9}"/>
          </ac:spMkLst>
        </pc:spChg>
        <pc:spChg chg="mod">
          <ac:chgData name="Mike Pfeiffer" userId="f3957bb0-449b-4a93-8e6f-a720ff76c43c" providerId="ADAL" clId="{7352D7B0-1C11-409B-9C91-573B934B4FD7}" dt="2020-09-01T14:44:36.275" v="2261" actId="20577"/>
          <ac:spMkLst>
            <pc:docMk/>
            <pc:sldMk cId="703710608" sldId="285"/>
            <ac:spMk id="5" creationId="{594D3209-D892-714D-B022-0396309625B0}"/>
          </ac:spMkLst>
        </pc:spChg>
      </pc:sldChg>
      <pc:sldChg chg="modSp">
        <pc:chgData name="Mike Pfeiffer" userId="f3957bb0-449b-4a93-8e6f-a720ff76c43c" providerId="ADAL" clId="{7352D7B0-1C11-409B-9C91-573B934B4FD7}" dt="2020-09-01T14:49:04.273" v="3065" actId="21"/>
        <pc:sldMkLst>
          <pc:docMk/>
          <pc:sldMk cId="1042410226" sldId="286"/>
        </pc:sldMkLst>
        <pc:spChg chg="mod">
          <ac:chgData name="Mike Pfeiffer" userId="f3957bb0-449b-4a93-8e6f-a720ff76c43c" providerId="ADAL" clId="{7352D7B0-1C11-409B-9C91-573B934B4FD7}" dt="2020-09-01T14:48:34.419" v="3053" actId="20577"/>
          <ac:spMkLst>
            <pc:docMk/>
            <pc:sldMk cId="1042410226" sldId="286"/>
            <ac:spMk id="4" creationId="{EE0534B4-C645-014B-A18C-FF1C212D56E9}"/>
          </ac:spMkLst>
        </pc:spChg>
        <pc:spChg chg="mod">
          <ac:chgData name="Mike Pfeiffer" userId="f3957bb0-449b-4a93-8e6f-a720ff76c43c" providerId="ADAL" clId="{7352D7B0-1C11-409B-9C91-573B934B4FD7}" dt="2020-09-01T14:49:04.273" v="3065" actId="21"/>
          <ac:spMkLst>
            <pc:docMk/>
            <pc:sldMk cId="1042410226" sldId="286"/>
            <ac:spMk id="5" creationId="{594D3209-D892-714D-B022-0396309625B0}"/>
          </ac:spMkLst>
        </pc:spChg>
      </pc:sldChg>
      <pc:sldChg chg="modSp add">
        <pc:chgData name="Mike Pfeiffer" userId="f3957bb0-449b-4a93-8e6f-a720ff76c43c" providerId="ADAL" clId="{7352D7B0-1C11-409B-9C91-573B934B4FD7}" dt="2020-09-01T14:54:00.404" v="3860" actId="20577"/>
        <pc:sldMkLst>
          <pc:docMk/>
          <pc:sldMk cId="3280286508" sldId="287"/>
        </pc:sldMkLst>
        <pc:spChg chg="mod">
          <ac:chgData name="Mike Pfeiffer" userId="f3957bb0-449b-4a93-8e6f-a720ff76c43c" providerId="ADAL" clId="{7352D7B0-1C11-409B-9C91-573B934B4FD7}" dt="2020-09-01T14:49:19.947" v="3091" actId="20577"/>
          <ac:spMkLst>
            <pc:docMk/>
            <pc:sldMk cId="3280286508" sldId="287"/>
            <ac:spMk id="4" creationId="{EE0534B4-C645-014B-A18C-FF1C212D56E9}"/>
          </ac:spMkLst>
        </pc:spChg>
        <pc:spChg chg="mod">
          <ac:chgData name="Mike Pfeiffer" userId="f3957bb0-449b-4a93-8e6f-a720ff76c43c" providerId="ADAL" clId="{7352D7B0-1C11-409B-9C91-573B934B4FD7}" dt="2020-09-01T14:54:00.404" v="3860" actId="20577"/>
          <ac:spMkLst>
            <pc:docMk/>
            <pc:sldMk cId="3280286508" sldId="287"/>
            <ac:spMk id="5" creationId="{594D3209-D892-714D-B022-0396309625B0}"/>
          </ac:spMkLst>
        </pc:spChg>
      </pc:sldChg>
    </pc:docChg>
  </pc:docChgLst>
  <pc:docChgLst>
    <pc:chgData name="Mike Pfeiffer" userId="f3957bb0-449b-4a93-8e6f-a720ff76c43c" providerId="ADAL" clId="{AB69A37F-E887-49EB-AED9-E23C83D05B0C}"/>
    <pc:docChg chg="custSel modSld">
      <pc:chgData name="Mike Pfeiffer" userId="f3957bb0-449b-4a93-8e6f-a720ff76c43c" providerId="ADAL" clId="{AB69A37F-E887-49EB-AED9-E23C83D05B0C}" dt="2020-09-01T21:01:15.222" v="1198" actId="20577"/>
      <pc:docMkLst>
        <pc:docMk/>
      </pc:docMkLst>
      <pc:sldChg chg="modSp">
        <pc:chgData name="Mike Pfeiffer" userId="f3957bb0-449b-4a93-8e6f-a720ff76c43c" providerId="ADAL" clId="{AB69A37F-E887-49EB-AED9-E23C83D05B0C}" dt="2020-09-01T20:57:04.307" v="932" actId="20577"/>
        <pc:sldMkLst>
          <pc:docMk/>
          <pc:sldMk cId="361080646" sldId="271"/>
        </pc:sldMkLst>
        <pc:spChg chg="mod">
          <ac:chgData name="Mike Pfeiffer" userId="f3957bb0-449b-4a93-8e6f-a720ff76c43c" providerId="ADAL" clId="{AB69A37F-E887-49EB-AED9-E23C83D05B0C}" dt="2020-09-01T20:57:04.307" v="932" actId="20577"/>
          <ac:spMkLst>
            <pc:docMk/>
            <pc:sldMk cId="361080646" sldId="271"/>
            <ac:spMk id="5" creationId="{5BFE36D7-FEF3-2440-A6C6-F69FCA62C6E1}"/>
          </ac:spMkLst>
        </pc:spChg>
      </pc:sldChg>
      <pc:sldChg chg="modSp">
        <pc:chgData name="Mike Pfeiffer" userId="f3957bb0-449b-4a93-8e6f-a720ff76c43c" providerId="ADAL" clId="{AB69A37F-E887-49EB-AED9-E23C83D05B0C}" dt="2020-09-01T20:57:17.135" v="941" actId="20577"/>
        <pc:sldMkLst>
          <pc:docMk/>
          <pc:sldMk cId="105938298" sldId="277"/>
        </pc:sldMkLst>
        <pc:spChg chg="mod">
          <ac:chgData name="Mike Pfeiffer" userId="f3957bb0-449b-4a93-8e6f-a720ff76c43c" providerId="ADAL" clId="{AB69A37F-E887-49EB-AED9-E23C83D05B0C}" dt="2020-09-01T20:57:17.135" v="941" actId="20577"/>
          <ac:spMkLst>
            <pc:docMk/>
            <pc:sldMk cId="105938298" sldId="277"/>
            <ac:spMk id="5" creationId="{594D3209-D892-714D-B022-0396309625B0}"/>
          </ac:spMkLst>
        </pc:spChg>
      </pc:sldChg>
      <pc:sldChg chg="modSp">
        <pc:chgData name="Mike Pfeiffer" userId="f3957bb0-449b-4a93-8e6f-a720ff76c43c" providerId="ADAL" clId="{AB69A37F-E887-49EB-AED9-E23C83D05B0C}" dt="2020-09-01T20:58:41.470" v="1074" actId="20577"/>
        <pc:sldMkLst>
          <pc:docMk/>
          <pc:sldMk cId="703710608" sldId="285"/>
        </pc:sldMkLst>
        <pc:spChg chg="mod">
          <ac:chgData name="Mike Pfeiffer" userId="f3957bb0-449b-4a93-8e6f-a720ff76c43c" providerId="ADAL" clId="{AB69A37F-E887-49EB-AED9-E23C83D05B0C}" dt="2020-09-01T20:58:41.470" v="1074" actId="20577"/>
          <ac:spMkLst>
            <pc:docMk/>
            <pc:sldMk cId="703710608" sldId="285"/>
            <ac:spMk id="5" creationId="{594D3209-D892-714D-B022-0396309625B0}"/>
          </ac:spMkLst>
        </pc:spChg>
      </pc:sldChg>
      <pc:sldChg chg="modSp">
        <pc:chgData name="Mike Pfeiffer" userId="f3957bb0-449b-4a93-8e6f-a720ff76c43c" providerId="ADAL" clId="{AB69A37F-E887-49EB-AED9-E23C83D05B0C}" dt="2020-09-01T18:13:55.675" v="394" actId="20577"/>
        <pc:sldMkLst>
          <pc:docMk/>
          <pc:sldMk cId="1042410226" sldId="286"/>
        </pc:sldMkLst>
        <pc:spChg chg="mod">
          <ac:chgData name="Mike Pfeiffer" userId="f3957bb0-449b-4a93-8e6f-a720ff76c43c" providerId="ADAL" clId="{AB69A37F-E887-49EB-AED9-E23C83D05B0C}" dt="2020-09-01T18:13:55.675" v="394" actId="20577"/>
          <ac:spMkLst>
            <pc:docMk/>
            <pc:sldMk cId="1042410226" sldId="286"/>
            <ac:spMk id="5" creationId="{594D3209-D892-714D-B022-0396309625B0}"/>
          </ac:spMkLst>
        </pc:spChg>
      </pc:sldChg>
      <pc:sldChg chg="modSp">
        <pc:chgData name="Mike Pfeiffer" userId="f3957bb0-449b-4a93-8e6f-a720ff76c43c" providerId="ADAL" clId="{AB69A37F-E887-49EB-AED9-E23C83D05B0C}" dt="2020-09-01T21:01:15.222" v="1198" actId="20577"/>
        <pc:sldMkLst>
          <pc:docMk/>
          <pc:sldMk cId="3280286508" sldId="287"/>
        </pc:sldMkLst>
        <pc:spChg chg="mod">
          <ac:chgData name="Mike Pfeiffer" userId="f3957bb0-449b-4a93-8e6f-a720ff76c43c" providerId="ADAL" clId="{AB69A37F-E887-49EB-AED9-E23C83D05B0C}" dt="2020-09-01T21:01:15.222" v="1198" actId="20577"/>
          <ac:spMkLst>
            <pc:docMk/>
            <pc:sldMk cId="3280286508" sldId="287"/>
            <ac:spMk id="5" creationId="{594D3209-D892-714D-B022-0396309625B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DBA63C6-05AC-784F-BAEE-45CD7446A2A8}" type="datetimeFigureOut">
              <a:rPr lang="en-US" smtClean="0"/>
              <a:t>9/1/2020</a:t>
            </a:fld>
            <a:endParaRPr lang="en-US"/>
          </a:p>
        </p:txBody>
      </p:sp>
      <p:sp>
        <p:nvSpPr>
          <p:cNvPr id="4" name="Slide Image Placeholder 3"/>
          <p:cNvSpPr>
            <a:spLocks noGrp="1" noRot="1" noChangeAspect="1"/>
          </p:cNvSpPr>
          <p:nvPr>
            <p:ph type="sldImg" idx="2"/>
          </p:nvPr>
        </p:nvSpPr>
        <p:spPr>
          <a:xfrm>
            <a:off x="715963" y="1162050"/>
            <a:ext cx="5578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2498FE-3035-1A4E-8CD3-C7F75B1119F9}" type="slidenum">
              <a:rPr lang="en-US" smtClean="0"/>
              <a:t>‹#›</a:t>
            </a:fld>
            <a:endParaRPr lang="en-US"/>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9/1/2020</a:t>
            </a:fld>
            <a:endParaRPr lang="en-US"/>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sz="9600" dirty="0"/>
              <a:t>ICC Presentation on Scope and Intent</a:t>
            </a:r>
            <a:br>
              <a:rPr lang="en-US" sz="9600" dirty="0"/>
            </a:br>
            <a:endParaRPr lang="en-US" sz="9600" dirty="0"/>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p:txBody>
          <a:bodyPr/>
          <a:lstStyle/>
          <a:p>
            <a:r>
              <a:rPr lang="en-US" dirty="0"/>
              <a:t>Appeal of Code Changes RE147 – 19 &amp; CE217 – 19 Parts I and II</a:t>
            </a:r>
          </a:p>
          <a:p>
            <a:endParaRPr lang="en-US" dirty="0"/>
          </a:p>
          <a:p>
            <a:r>
              <a:rPr lang="en-US" dirty="0"/>
              <a:t>Mike Pfeiffer, SVP of Technical Services </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September 3, 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lstStyle/>
          <a:p>
            <a:r>
              <a:rPr lang="en-US" dirty="0"/>
              <a:t>Scope of Appeals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lnSpcReduction="10000"/>
          </a:bodyPr>
          <a:lstStyle/>
          <a:p>
            <a:pPr marL="685800" indent="-685800">
              <a:buFont typeface="Arial" panose="020B0604020202020204" pitchFamily="34" charset="0"/>
              <a:buChar char="•"/>
            </a:pPr>
            <a:r>
              <a:rPr lang="en-US" dirty="0"/>
              <a:t>Appellants state that:</a:t>
            </a:r>
          </a:p>
          <a:p>
            <a:pPr marL="2057400" lvl="1" indent="-685800"/>
            <a:r>
              <a:rPr lang="en-US" dirty="0"/>
              <a:t> The proposals in question do not meet the scope and intent statements in the administration sections of the IECC and IRC:</a:t>
            </a:r>
          </a:p>
          <a:p>
            <a:pPr marL="2971800" lvl="2" indent="-685800"/>
            <a:r>
              <a:rPr lang="en-US" dirty="0"/>
              <a:t>IECC Chapter 1 of the CE and RE provisions</a:t>
            </a:r>
          </a:p>
          <a:p>
            <a:pPr marL="2971800" lvl="2" indent="-685800"/>
            <a:r>
              <a:rPr lang="en-US" dirty="0"/>
              <a:t>IRC Section N1101 of the IRC</a:t>
            </a:r>
          </a:p>
          <a:p>
            <a:pPr marL="2057400" lvl="1" indent="-685800"/>
            <a:r>
              <a:rPr lang="en-US" dirty="0"/>
              <a:t>The proposals provide speculative societal benefits without energy saving justifications and do not contribute to effective use or conservation of energy</a:t>
            </a:r>
          </a:p>
          <a:p>
            <a:pPr marL="2057400" lvl="1" indent="-685800"/>
            <a:r>
              <a:rPr lang="en-US" dirty="0"/>
              <a:t>The proposals should have been ruled out of order by staff or remanded to a committee authorized to make such a ruling</a:t>
            </a:r>
          </a:p>
          <a:p>
            <a:pPr marL="685800" indent="-685800">
              <a:buFont typeface="Arial" panose="020B0604020202020204" pitchFamily="34" charset="0"/>
              <a:buChar char="•"/>
            </a:pPr>
            <a:r>
              <a:rPr lang="en-US" dirty="0"/>
              <a:t>Appellants request that the approved proposals not be published in the 2021 IECC and IRC</a:t>
            </a:r>
          </a:p>
          <a:p>
            <a:pPr marL="2057400" lvl="1" indent="-685800"/>
            <a:endParaRPr lang="en-US" dirty="0"/>
          </a:p>
          <a:p>
            <a:pPr marL="2057400" lvl="1" indent="-685800"/>
            <a:endParaRPr lang="en-US" dirty="0"/>
          </a:p>
        </p:txBody>
      </p:sp>
    </p:spTree>
    <p:extLst>
      <p:ext uri="{BB962C8B-B14F-4D97-AF65-F5344CB8AC3E}">
        <p14:creationId xmlns:p14="http://schemas.microsoft.com/office/powerpoint/2010/main" val="105938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Processing of Code Changes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Procedurally, the issue of scope and intent is an issue of process or procedure. CP28 notes that the “general purpose and scope” of each Code is determined by the ICC Board</a:t>
            </a:r>
          </a:p>
          <a:p>
            <a:pPr marL="685800" indent="-685800">
              <a:buFont typeface="Arial" panose="020B0604020202020204" pitchFamily="34" charset="0"/>
              <a:buChar char="•"/>
            </a:pPr>
            <a:r>
              <a:rPr lang="en-US" dirty="0"/>
              <a:t>Staff reviews proposals for several criteria, include scope and intent</a:t>
            </a:r>
          </a:p>
          <a:p>
            <a:pPr marL="685800" indent="-685800">
              <a:buFont typeface="Arial" panose="020B0604020202020204" pitchFamily="34" charset="0"/>
              <a:buChar char="•"/>
            </a:pPr>
            <a:r>
              <a:rPr lang="en-US" dirty="0"/>
              <a:t>When staff is presented with a decision on scope and intent, it is often a matter of interpretation</a:t>
            </a:r>
          </a:p>
          <a:p>
            <a:pPr marL="685800" indent="-685800">
              <a:buFont typeface="Arial" panose="020B0604020202020204" pitchFamily="34" charset="0"/>
              <a:buChar char="•"/>
            </a:pPr>
            <a:r>
              <a:rPr lang="en-US" dirty="0"/>
              <a:t>In such cases, staff generally errs on the side of openness, allowing the proposal(s) to be considered in the process </a:t>
            </a:r>
          </a:p>
          <a:p>
            <a:pPr marL="685800" indent="-685800">
              <a:buFont typeface="Arial" panose="020B0604020202020204" pitchFamily="34" charset="0"/>
              <a:buChar char="•"/>
            </a:pPr>
            <a:endParaRPr lang="en-US" dirty="0"/>
          </a:p>
          <a:p>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703710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Analysis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lnSpcReduction="10000"/>
          </a:bodyPr>
          <a:lstStyle/>
          <a:p>
            <a:pPr marL="685800" indent="-685800">
              <a:buFont typeface="Arial" panose="020B0604020202020204" pitchFamily="34" charset="0"/>
              <a:buChar char="•"/>
            </a:pPr>
            <a:r>
              <a:rPr lang="en-US" dirty="0"/>
              <a:t>Section R101.3 Intent of the IECC states, in part: “This code shall regulate the design and construction of buildings for the effective use and conservation of energy over the useful life of each building”. Identical sections are found in the CE provisions of the IECC and Chapter 11 of the IRC.</a:t>
            </a:r>
          </a:p>
          <a:p>
            <a:pPr marL="685800" indent="-685800">
              <a:buFont typeface="Arial" panose="020B0604020202020204" pitchFamily="34" charset="0"/>
              <a:buChar char="•"/>
            </a:pPr>
            <a:r>
              <a:rPr lang="en-US" dirty="0"/>
              <a:t>A compelling case for both proposals can be made that mandatory electric readiness and facilitating future installation of EV supply equipment at the time of construction expands the scope of the IECC and IRC beyond effective energy use as a direct function of the operation, use and occupancy of the building. </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1042410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Recommendation</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lnSpcReduction="10000"/>
          </a:bodyPr>
          <a:lstStyle/>
          <a:p>
            <a:pPr marL="685800" indent="-685800">
              <a:buFont typeface="Arial" panose="020B0604020202020204" pitchFamily="34" charset="0"/>
              <a:buChar char="•"/>
            </a:pPr>
            <a:r>
              <a:rPr lang="en-US" dirty="0"/>
              <a:t>Staff recommends the Appeals Board sustain the appeals and recommends the following:</a:t>
            </a:r>
          </a:p>
          <a:p>
            <a:pPr marL="2057400" lvl="1" indent="-685800"/>
            <a:r>
              <a:rPr lang="en-US" dirty="0"/>
              <a:t>The ICC Board of Directors, in accordance with Section 1.3 of CP 28, determine the proposed changes are not within the “general purpose and scope” of the IECC and IRC and the language be excluded from the 2021 IECC and IRC</a:t>
            </a:r>
          </a:p>
          <a:p>
            <a:pPr marL="2057400" lvl="1" indent="-685800"/>
            <a:r>
              <a:rPr lang="en-US" dirty="0"/>
              <a:t>The Board appoint a committee to investigate for future editions of the I-Codes:</a:t>
            </a:r>
          </a:p>
          <a:p>
            <a:pPr marL="2971800" lvl="2" indent="-685800"/>
            <a:r>
              <a:rPr lang="en-US" dirty="0"/>
              <a:t>Should the language from RE147 and CE217 be forwarded to the ASHRAE 189.1 committee for consideration in the </a:t>
            </a:r>
            <a:r>
              <a:rPr lang="en-US" dirty="0" err="1"/>
              <a:t>IgCC</a:t>
            </a:r>
            <a:r>
              <a:rPr lang="en-US" dirty="0"/>
              <a:t>?</a:t>
            </a:r>
          </a:p>
          <a:p>
            <a:pPr marL="2971800" lvl="2" indent="-685800"/>
            <a:r>
              <a:rPr lang="en-US" dirty="0"/>
              <a:t>Should the scope of the IECC be expanded?</a:t>
            </a:r>
          </a:p>
          <a:p>
            <a:pPr marL="2971800" lvl="2" indent="-685800"/>
            <a:r>
              <a:rPr lang="en-US" dirty="0"/>
              <a:t>Should the proposal content be placed in a non-mandatory context in a document such as an ICC Guideline or Appendix to </a:t>
            </a:r>
            <a:r>
              <a:rPr lang="en-US"/>
              <a:t>an I-Code?</a:t>
            </a:r>
            <a:endParaRPr lang="en-US" dirty="0"/>
          </a:p>
          <a:p>
            <a:endParaRPr lang="en-US" dirty="0"/>
          </a:p>
          <a:p>
            <a:pPr marL="685800" indent="-685800">
              <a:buFont typeface="Arial" panose="020B0604020202020204" pitchFamily="34" charset="0"/>
              <a:buChar char="•"/>
            </a:pPr>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3280286508"/>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79442D7EF38A4E8846AB3D287303F7" ma:contentTypeVersion="13" ma:contentTypeDescription="Create a new document." ma:contentTypeScope="" ma:versionID="d0c79bf10cc45761f752a1a75f5eef33">
  <xsd:schema xmlns:xsd="http://www.w3.org/2001/XMLSchema" xmlns:xs="http://www.w3.org/2001/XMLSchema" xmlns:p="http://schemas.microsoft.com/office/2006/metadata/properties" xmlns:ns3="d6b535f4-43ec-4ef0-9d5a-032b1f8e7e98" xmlns:ns4="2b5b9204-7e95-45e9-81ce-573cd697f03d" targetNamespace="http://schemas.microsoft.com/office/2006/metadata/properties" ma:root="true" ma:fieldsID="59d2bc988afe67e3a53078b214e6b0d3" ns3:_="" ns4:_="">
    <xsd:import namespace="d6b535f4-43ec-4ef0-9d5a-032b1f8e7e98"/>
    <xsd:import namespace="2b5b9204-7e95-45e9-81ce-573cd697f03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b535f4-43ec-4ef0-9d5a-032b1f8e7e9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5b9204-7e95-45e9-81ce-573cd697f03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480AD5-A830-44FD-BBEC-BCDB3568A1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b535f4-43ec-4ef0-9d5a-032b1f8e7e98"/>
    <ds:schemaRef ds:uri="2b5b9204-7e95-45e9-81ce-573cd697f0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1E7077-D701-4320-B7F7-8BF108E311D3}">
  <ds:schemaRefs>
    <ds:schemaRef ds:uri="http://purl.org/dc/elements/1.1/"/>
    <ds:schemaRef ds:uri="http://purl.org/dc/dcmitype/"/>
    <ds:schemaRef ds:uri="2b5b9204-7e95-45e9-81ce-573cd697f03d"/>
    <ds:schemaRef ds:uri="d6b535f4-43ec-4ef0-9d5a-032b1f8e7e98"/>
    <ds:schemaRef ds:uri="http://purl.org/dc/term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A6E3960F-D87E-4E37-A822-90B429A931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2049</TotalTime>
  <Words>472</Words>
  <Application>Microsoft Office PowerPoint</Application>
  <PresentationFormat>Custom</PresentationFormat>
  <Paragraphs>36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ICC Presentation on Scope and Intent </vt:lpstr>
      <vt:lpstr>Scope of Appeals</vt:lpstr>
      <vt:lpstr>ICC Processing of Code Changes</vt:lpstr>
      <vt:lpstr>ICC Analysis</vt:lpstr>
      <vt:lpstr>ICC Recommendation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Mike Pfeiffer</cp:lastModifiedBy>
  <cp:revision>19</cp:revision>
  <cp:lastPrinted>2020-09-01T14:54:17Z</cp:lastPrinted>
  <dcterms:created xsi:type="dcterms:W3CDTF">2020-08-05T15:22:46Z</dcterms:created>
  <dcterms:modified xsi:type="dcterms:W3CDTF">2020-09-01T21:01:15Z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0x0101005979442D7EF38A4E8846AB3D287303F7</vt:lpwstr>
  </property>
</Properties>
</file>