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2"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FCEBD-E11B-4AB8-BA9A-650898E24D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E82241-8C33-40EE-8D30-42453B4197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59BC75-DFC7-42A5-8EDE-18103BCF17AA}"/>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8D7D9596-B24E-40FE-A947-43C7D665E7F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058787-B95E-4ADE-8909-D4D696638562}"/>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00271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3A629-6BC3-4E75-B57A-96D5E77E35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BB9157-7AD9-4023-A8D8-C034C1E7AC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06B1B2-F489-47EA-A83F-91131FA5BB16}"/>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4BD82663-028A-4FE4-99FE-FFA684DB48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073412-4472-4BEC-B119-5330773B122C}"/>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288487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AA2F97-C570-4550-B8CD-04005FC96B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5934D6-6306-4A40-AF74-1146FC75F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A2589-B509-4C27-8E67-739063E422BA}"/>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D7106BE0-E799-4841-B047-C889B827EF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8892C0-6B3F-420C-8F1A-AA4E0DD4EBFE}"/>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53498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AE634-CC21-4596-BE36-5705192A8D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585B07-8255-4EEB-BA06-DC57A8C7EF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56551-0C0F-4F8F-AA3F-6EFD68F51A9D}"/>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CB66CD21-5F5B-4CC9-A440-6EF3FA3734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0178861-A03D-4D81-832A-766954020143}"/>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701382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8D63F-BE05-497C-902A-02C1B84B56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24912D-1701-4156-AA58-A45FE26C7F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593901-D792-4668-8B45-1225B523EB3B}"/>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EE99DF46-BD49-457C-B74E-037F425BE5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7E8248-B6B1-4673-BCAD-24570FCFEBB9}"/>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14156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59542-9045-459B-BCDD-574E660B4C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408E02-0A86-4D03-B00A-1D541B936B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E955A6-A0C7-48C6-9C21-1E5EE11F57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D36014-D411-440B-9E9D-32066D1B7846}"/>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6" name="Footer Placeholder 5">
            <a:extLst>
              <a:ext uri="{FF2B5EF4-FFF2-40B4-BE49-F238E27FC236}">
                <a16:creationId xmlns:a16="http://schemas.microsoft.com/office/drawing/2014/main" id="{3C5197AB-EECB-467B-9690-721A3DC5B9B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DC134AA-B8D3-407C-B313-13C40DBA83A6}"/>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34729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F3633-6433-4B47-9CD0-D1AECBCB4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34D9B7-C81C-4F02-AB40-6DA3FDFE5B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CDBDEE-9F84-4583-8E14-DDB70BDF8E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EE0774-9896-4AD1-B2B9-C71578375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AC0B01-50AD-44F5-AC22-85BE40B572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F59906-BA29-4FA6-8068-4C56AA805746}"/>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8" name="Footer Placeholder 7">
            <a:extLst>
              <a:ext uri="{FF2B5EF4-FFF2-40B4-BE49-F238E27FC236}">
                <a16:creationId xmlns:a16="http://schemas.microsoft.com/office/drawing/2014/main" id="{78724FFC-3BDD-4260-ABDB-BE4535E5647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79B67D6-C834-4EF8-96D7-04FC78194610}"/>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246157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A4B4F-C129-4604-A9A1-EADBF2E996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F7163B-F650-48EF-AE3D-D0B8CCF003B3}"/>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4" name="Footer Placeholder 3">
            <a:extLst>
              <a:ext uri="{FF2B5EF4-FFF2-40B4-BE49-F238E27FC236}">
                <a16:creationId xmlns:a16="http://schemas.microsoft.com/office/drawing/2014/main" id="{FB506862-AF4B-47B8-AC1F-DF3AF2179E3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DC1C1DE-8937-4FBF-9A1F-5FBEDEB57325}"/>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407175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9D21E3-68EA-4376-B3FE-F852FF91A86F}"/>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3" name="Footer Placeholder 2">
            <a:extLst>
              <a:ext uri="{FF2B5EF4-FFF2-40B4-BE49-F238E27FC236}">
                <a16:creationId xmlns:a16="http://schemas.microsoft.com/office/drawing/2014/main" id="{871E1207-70C0-4120-A021-C89961D8E51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03C2EFC-DF97-41C9-80E2-7662638B922E}"/>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516001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AF71B-1388-49C0-8248-86DDE443D9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3D0883-A12D-405E-A9BC-6199B288E0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E7EA02-E742-459C-AA40-B4287CE09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6001F2-C71B-40E7-8CC1-36A8F255FE39}"/>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6" name="Footer Placeholder 5">
            <a:extLst>
              <a:ext uri="{FF2B5EF4-FFF2-40B4-BE49-F238E27FC236}">
                <a16:creationId xmlns:a16="http://schemas.microsoft.com/office/drawing/2014/main" id="{3B31D296-CA5E-4F1D-AFDF-491E0552ED8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687EBF-CE3D-4404-B654-0D5DEBF3A31A}"/>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99255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1F76F-403E-4CC1-BC6C-3DD61F355D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2B2042-9B49-498A-9524-D7F96D70C0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5B739DE-F251-48F3-AA59-5BF564C52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83BA6-836B-424C-B69B-B2D962D6A289}"/>
              </a:ext>
            </a:extLst>
          </p:cNvPr>
          <p:cNvSpPr>
            <a:spLocks noGrp="1"/>
          </p:cNvSpPr>
          <p:nvPr>
            <p:ph type="dt" sz="half" idx="10"/>
          </p:nvPr>
        </p:nvSpPr>
        <p:spPr/>
        <p:txBody>
          <a:bodyPr/>
          <a:lstStyle/>
          <a:p>
            <a:fld id="{5466BF40-CE30-4D3F-844B-A6474C2B22A0}" type="datetimeFigureOut">
              <a:rPr lang="en-US" smtClean="0"/>
              <a:t>8/26/2020</a:t>
            </a:fld>
            <a:endParaRPr lang="en-US" dirty="0"/>
          </a:p>
        </p:txBody>
      </p:sp>
      <p:sp>
        <p:nvSpPr>
          <p:cNvPr id="6" name="Footer Placeholder 5">
            <a:extLst>
              <a:ext uri="{FF2B5EF4-FFF2-40B4-BE49-F238E27FC236}">
                <a16:creationId xmlns:a16="http://schemas.microsoft.com/office/drawing/2014/main" id="{ECA73FDF-1FB8-4AA8-9CEB-9334C6E5B3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BC62073-FD65-45D0-8178-C95A118C014C}"/>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77006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F5F50A-A973-4D8F-B975-42325E125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9412D7-599D-446C-A6EF-AFECF2E970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24F342-E171-4BE1-9A39-CE32465194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6BF40-CE30-4D3F-844B-A6474C2B22A0}" type="datetimeFigureOut">
              <a:rPr lang="en-US" smtClean="0"/>
              <a:t>8/26/2020</a:t>
            </a:fld>
            <a:endParaRPr lang="en-US" dirty="0"/>
          </a:p>
        </p:txBody>
      </p:sp>
      <p:sp>
        <p:nvSpPr>
          <p:cNvPr id="5" name="Footer Placeholder 4">
            <a:extLst>
              <a:ext uri="{FF2B5EF4-FFF2-40B4-BE49-F238E27FC236}">
                <a16:creationId xmlns:a16="http://schemas.microsoft.com/office/drawing/2014/main" id="{EF28EEE0-E7C9-4463-A177-97A38EA520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F62546-6C1D-4EC9-9605-8CADDDF2C0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66159-998F-48C6-878B-DAE121052023}" type="slidenum">
              <a:rPr lang="en-US" smtClean="0"/>
              <a:t>‹#›</a:t>
            </a:fld>
            <a:endParaRPr lang="en-US" dirty="0"/>
          </a:p>
        </p:txBody>
      </p:sp>
    </p:spTree>
    <p:extLst>
      <p:ext uri="{BB962C8B-B14F-4D97-AF65-F5344CB8AC3E}">
        <p14:creationId xmlns:p14="http://schemas.microsoft.com/office/powerpoint/2010/main" val="3338109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6678E-A00A-42C7-9718-F2DAF341077B}"/>
              </a:ext>
            </a:extLst>
          </p:cNvPr>
          <p:cNvSpPr>
            <a:spLocks noGrp="1"/>
          </p:cNvSpPr>
          <p:nvPr>
            <p:ph type="ctrTitle"/>
          </p:nvPr>
        </p:nvSpPr>
        <p:spPr>
          <a:xfrm>
            <a:off x="1421524" y="1383831"/>
            <a:ext cx="9144000" cy="2387600"/>
          </a:xfrm>
        </p:spPr>
        <p:txBody>
          <a:bodyPr>
            <a:normAutofit/>
          </a:bodyPr>
          <a:lstStyle/>
          <a:p>
            <a:r>
              <a:rPr lang="en-US" sz="4000" b="1" dirty="0"/>
              <a:t>AGA and APGA Appeals of Final Standards Actions on the IECC, Proposals RE107-19 and RE126-19:  Issues of Federal Preemption</a:t>
            </a:r>
          </a:p>
        </p:txBody>
      </p:sp>
      <p:sp>
        <p:nvSpPr>
          <p:cNvPr id="3" name="Subtitle 2">
            <a:extLst>
              <a:ext uri="{FF2B5EF4-FFF2-40B4-BE49-F238E27FC236}">
                <a16:creationId xmlns:a16="http://schemas.microsoft.com/office/drawing/2014/main" id="{AA8A059B-9B31-4722-A214-3FF74017675F}"/>
              </a:ext>
            </a:extLst>
          </p:cNvPr>
          <p:cNvSpPr>
            <a:spLocks noGrp="1"/>
          </p:cNvSpPr>
          <p:nvPr>
            <p:ph type="subTitle" idx="1"/>
          </p:nvPr>
        </p:nvSpPr>
        <p:spPr>
          <a:xfrm>
            <a:off x="985345" y="4240542"/>
            <a:ext cx="9682655" cy="1655762"/>
          </a:xfrm>
        </p:spPr>
        <p:txBody>
          <a:bodyPr>
            <a:normAutofit fontScale="85000" lnSpcReduction="20000"/>
          </a:bodyPr>
          <a:lstStyle/>
          <a:p>
            <a:r>
              <a:rPr lang="en-US" sz="3200" b="1" dirty="0"/>
              <a:t>Presenters: James A. Ranfone, American Gas Association</a:t>
            </a:r>
          </a:p>
          <a:p>
            <a:r>
              <a:rPr lang="en-US" sz="3200" b="1" dirty="0"/>
              <a:t>Renee Lani, American Public Gas Association</a:t>
            </a:r>
          </a:p>
          <a:p>
            <a:r>
              <a:rPr lang="en-US" sz="3200" b="1" dirty="0"/>
              <a:t>Ted Williams, American Gas Association</a:t>
            </a:r>
          </a:p>
          <a:p>
            <a:r>
              <a:rPr lang="en-US" sz="3200" b="1" dirty="0"/>
              <a:t>August 28, 2020</a:t>
            </a:r>
          </a:p>
        </p:txBody>
      </p:sp>
      <p:pic>
        <p:nvPicPr>
          <p:cNvPr id="11" name="Picture 2">
            <a:extLst>
              <a:ext uri="{FF2B5EF4-FFF2-40B4-BE49-F238E27FC236}">
                <a16:creationId xmlns:a16="http://schemas.microsoft.com/office/drawing/2014/main" id="{66C0FBE1-E9C1-45FC-BF99-79365A83095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29541" y="5758275"/>
            <a:ext cx="2919905" cy="111409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3A872D5D-4EB4-47B3-BDFC-32D7CA27E8E8}"/>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6488471" y="5827287"/>
            <a:ext cx="5623034" cy="1057275"/>
          </a:xfrm>
          <a:prstGeom prst="rect">
            <a:avLst/>
          </a:prstGeom>
        </p:spPr>
      </p:pic>
    </p:spTree>
    <p:extLst>
      <p:ext uri="{BB962C8B-B14F-4D97-AF65-F5344CB8AC3E}">
        <p14:creationId xmlns:p14="http://schemas.microsoft.com/office/powerpoint/2010/main" val="400947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7D683-1CD7-4E81-B682-01FEE6BA65C0}"/>
              </a:ext>
            </a:extLst>
          </p:cNvPr>
          <p:cNvSpPr>
            <a:spLocks noGrp="1"/>
          </p:cNvSpPr>
          <p:nvPr>
            <p:ph type="title"/>
          </p:nvPr>
        </p:nvSpPr>
        <p:spPr>
          <a:xfrm>
            <a:off x="1787106" y="304740"/>
            <a:ext cx="8797506" cy="1325563"/>
          </a:xfrm>
        </p:spPr>
        <p:txBody>
          <a:bodyPr>
            <a:normAutofit/>
          </a:bodyPr>
          <a:lstStyle/>
          <a:p>
            <a:pPr algn="ctr"/>
            <a:r>
              <a:rPr lang="en-US" sz="3600" b="1" dirty="0"/>
              <a:t>Underlining Principles</a:t>
            </a:r>
            <a:br>
              <a:rPr lang="en-US" sz="3600" b="1" dirty="0"/>
            </a:br>
            <a:r>
              <a:rPr lang="en-US" sz="3600" b="1" dirty="0"/>
              <a:t>of the AGA/APGA Appeal</a:t>
            </a:r>
          </a:p>
        </p:txBody>
      </p:sp>
      <p:sp>
        <p:nvSpPr>
          <p:cNvPr id="3" name="Content Placeholder 2">
            <a:extLst>
              <a:ext uri="{FF2B5EF4-FFF2-40B4-BE49-F238E27FC236}">
                <a16:creationId xmlns:a16="http://schemas.microsoft.com/office/drawing/2014/main" id="{0A1DE610-26E2-4ED7-8D40-F93000FE7E81}"/>
              </a:ext>
            </a:extLst>
          </p:cNvPr>
          <p:cNvSpPr>
            <a:spLocks noGrp="1"/>
          </p:cNvSpPr>
          <p:nvPr>
            <p:ph idx="1"/>
          </p:nvPr>
        </p:nvSpPr>
        <p:spPr>
          <a:xfrm>
            <a:off x="838200" y="1785580"/>
            <a:ext cx="10515600" cy="4351338"/>
          </a:xfrm>
        </p:spPr>
        <p:txBody>
          <a:bodyPr>
            <a:normAutofit/>
          </a:bodyPr>
          <a:lstStyle/>
          <a:p>
            <a:pPr>
              <a:spcBef>
                <a:spcPts val="600"/>
              </a:spcBef>
              <a:spcAft>
                <a:spcPts val="600"/>
              </a:spcAft>
            </a:pPr>
            <a:r>
              <a:rPr lang="en-US" dirty="0"/>
              <a:t>Issues Raised in the Appeal Deal with Staff Process, Not Requirements Outcomes of These Two Proposals</a:t>
            </a:r>
          </a:p>
          <a:p>
            <a:pPr>
              <a:spcBef>
                <a:spcPts val="600"/>
              </a:spcBef>
              <a:spcAft>
                <a:spcPts val="600"/>
              </a:spcAft>
            </a:pPr>
            <a:r>
              <a:rPr lang="en-US" dirty="0"/>
              <a:t>These Issues are Associated with the ICC Process for Considering Proposals that Violate Federal Statute, Not Staff Behaviors or Conduct</a:t>
            </a:r>
          </a:p>
          <a:p>
            <a:pPr>
              <a:spcBef>
                <a:spcPts val="600"/>
              </a:spcBef>
              <a:spcAft>
                <a:spcPts val="600"/>
              </a:spcAft>
            </a:pPr>
            <a:r>
              <a:rPr lang="en-US" dirty="0"/>
              <a:t>Collectively, ICC Should Not Have Proceeded with Processing These Proposals, Given:</a:t>
            </a:r>
          </a:p>
          <a:p>
            <a:pPr lvl="1">
              <a:spcBef>
                <a:spcPts val="600"/>
              </a:spcBef>
              <a:spcAft>
                <a:spcPts val="600"/>
              </a:spcAft>
              <a:buFont typeface="Wingdings" panose="05000000000000000000" pitchFamily="2" charset="2"/>
              <a:buChar char="Ø"/>
            </a:pPr>
            <a:r>
              <a:rPr lang="en-US" dirty="0"/>
              <a:t>The Record on Past Information on Federally Preempted Appliance Efficiencies Before ICC, and </a:t>
            </a:r>
          </a:p>
          <a:p>
            <a:pPr lvl="1">
              <a:spcBef>
                <a:spcPts val="600"/>
              </a:spcBef>
              <a:spcAft>
                <a:spcPts val="600"/>
              </a:spcAft>
              <a:buFont typeface="Wingdings" panose="05000000000000000000" pitchFamily="2" charset="2"/>
              <a:buChar char="Ø"/>
            </a:pPr>
            <a:r>
              <a:rPr lang="en-US" dirty="0"/>
              <a:t>Burdens of Not Adhering to Prohibited Promulgation of Efficiencies in the International Energy Conservation Code (IECC) Upon Adopting Jurisdictions.</a:t>
            </a:r>
          </a:p>
        </p:txBody>
      </p:sp>
      <p:pic>
        <p:nvPicPr>
          <p:cNvPr id="7" name="Picture 2">
            <a:extLst>
              <a:ext uri="{FF2B5EF4-FFF2-40B4-BE49-F238E27FC236}">
                <a16:creationId xmlns:a16="http://schemas.microsoft.com/office/drawing/2014/main" id="{78B785DD-44A7-4BF4-B40D-976EF30A70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0C034B1-B1C0-435D-BC57-10FDD531ACA9}"/>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1814139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815-8F02-4714-B735-7491B0F53714}"/>
              </a:ext>
            </a:extLst>
          </p:cNvPr>
          <p:cNvSpPr>
            <a:spLocks noGrp="1"/>
          </p:cNvSpPr>
          <p:nvPr>
            <p:ph type="title"/>
          </p:nvPr>
        </p:nvSpPr>
        <p:spPr>
          <a:xfrm>
            <a:off x="838200" y="117864"/>
            <a:ext cx="10515600" cy="1325563"/>
          </a:xfrm>
        </p:spPr>
        <p:txBody>
          <a:bodyPr>
            <a:normAutofit/>
          </a:bodyPr>
          <a:lstStyle/>
          <a:p>
            <a:pPr algn="ctr"/>
            <a:r>
              <a:rPr lang="en-US" sz="3600" b="1" dirty="0"/>
              <a:t>RE107-19:  Salient Issues</a:t>
            </a:r>
          </a:p>
        </p:txBody>
      </p:sp>
      <p:sp>
        <p:nvSpPr>
          <p:cNvPr id="3" name="Content Placeholder 2">
            <a:extLst>
              <a:ext uri="{FF2B5EF4-FFF2-40B4-BE49-F238E27FC236}">
                <a16:creationId xmlns:a16="http://schemas.microsoft.com/office/drawing/2014/main" id="{4AEEB893-77FC-4F75-A687-356DBD001745}"/>
              </a:ext>
            </a:extLst>
          </p:cNvPr>
          <p:cNvSpPr>
            <a:spLocks noGrp="1"/>
          </p:cNvSpPr>
          <p:nvPr>
            <p:ph idx="1"/>
          </p:nvPr>
        </p:nvSpPr>
        <p:spPr>
          <a:xfrm>
            <a:off x="838200" y="1354346"/>
            <a:ext cx="10515600" cy="5052264"/>
          </a:xfrm>
        </p:spPr>
        <p:txBody>
          <a:bodyPr>
            <a:normAutofit fontScale="85000" lnSpcReduction="20000"/>
          </a:bodyPr>
          <a:lstStyle/>
          <a:p>
            <a:r>
              <a:rPr lang="en-US" dirty="0"/>
              <a:t>Banning Continuously Burning Pilot Lights, which Results in                                          a </a:t>
            </a:r>
            <a:r>
              <a:rPr lang="en-US" i="1" dirty="0"/>
              <a:t>De Facto </a:t>
            </a:r>
            <a:r>
              <a:rPr lang="en-US" dirty="0"/>
              <a:t>Ban of Standing Pilot Ignition of Gas-Fired                                 Appliances, is in Conflict with Federal Law that Pre-Empts Promulgation of Requirements that Conflict with Federal Minimum Efficiency Standards for Products “Covered” by the</a:t>
            </a:r>
            <a:r>
              <a:rPr lang="en-US" b="1" dirty="0"/>
              <a:t> </a:t>
            </a:r>
            <a:r>
              <a:rPr lang="en-US" dirty="0"/>
              <a:t>Energy Policy and Conservation Act (EPCA) of 1975.</a:t>
            </a:r>
          </a:p>
          <a:p>
            <a:r>
              <a:rPr lang="en-US" dirty="0"/>
              <a:t>Arguments Presented by the Air-Conditioning, Heating and Refrigeration Institute (AHRI) for this Proposal and RE126-19 Explore in Detail the Legal Issues of Neglecting the Federal Preemption in Terms of Statutory Requirements</a:t>
            </a:r>
          </a:p>
          <a:p>
            <a:r>
              <a:rPr lang="en-US" dirty="0"/>
              <a:t>AGA Analysis of the Congressional Record Specifically Cites the Relevance of Federal Preemption of Banning Pilot Ignition</a:t>
            </a:r>
          </a:p>
          <a:p>
            <a:r>
              <a:rPr lang="en-US" dirty="0"/>
              <a:t>The Net Effect of the ICC Not Dismissing Proposals that Violate Federal Preemption is to Place the Burden of Legal Interpretation and Possible Federal Violations Down to the Adopting Jurisdiction, Raising Questions About the Utility of ICC Model Codes in General.</a:t>
            </a:r>
          </a:p>
          <a:p>
            <a:r>
              <a:rPr lang="en-US" i="1" dirty="0"/>
              <a:t>De Facto </a:t>
            </a:r>
            <a:r>
              <a:rPr lang="en-US" dirty="0"/>
              <a:t>Banning of Standing Pilot Ignition for Residential </a:t>
            </a:r>
            <a:r>
              <a:rPr lang="en-US"/>
              <a:t>Gas-Fired Unvented </a:t>
            </a:r>
            <a:r>
              <a:rPr lang="en-US" dirty="0"/>
              <a:t>Space Heaters Conflicts with Life Safety Systems Currently Covered by National Consensus Standards for Life Safety.</a:t>
            </a:r>
          </a:p>
        </p:txBody>
      </p:sp>
      <p:pic>
        <p:nvPicPr>
          <p:cNvPr id="7" name="Picture 2">
            <a:extLst>
              <a:ext uri="{FF2B5EF4-FFF2-40B4-BE49-F238E27FC236}">
                <a16:creationId xmlns:a16="http://schemas.microsoft.com/office/drawing/2014/main" id="{A8D4A8D4-9E1D-4E45-B521-DE674C9D0EF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03270245-3C3C-4D5A-9CD2-434F56164684}"/>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2647065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815-8F02-4714-B735-7491B0F53714}"/>
              </a:ext>
            </a:extLst>
          </p:cNvPr>
          <p:cNvSpPr>
            <a:spLocks noGrp="1"/>
          </p:cNvSpPr>
          <p:nvPr>
            <p:ph type="title"/>
          </p:nvPr>
        </p:nvSpPr>
        <p:spPr>
          <a:xfrm>
            <a:off x="838200" y="117864"/>
            <a:ext cx="10515600" cy="1325563"/>
          </a:xfrm>
        </p:spPr>
        <p:txBody>
          <a:bodyPr>
            <a:normAutofit/>
          </a:bodyPr>
          <a:lstStyle/>
          <a:p>
            <a:pPr algn="ctr"/>
            <a:r>
              <a:rPr lang="en-US" sz="3600" b="1" dirty="0"/>
              <a:t>RE126-19:  Salient Issues</a:t>
            </a:r>
          </a:p>
        </p:txBody>
      </p:sp>
      <p:sp>
        <p:nvSpPr>
          <p:cNvPr id="3" name="Content Placeholder 2">
            <a:extLst>
              <a:ext uri="{FF2B5EF4-FFF2-40B4-BE49-F238E27FC236}">
                <a16:creationId xmlns:a16="http://schemas.microsoft.com/office/drawing/2014/main" id="{4AEEB893-77FC-4F75-A687-356DBD001745}"/>
              </a:ext>
            </a:extLst>
          </p:cNvPr>
          <p:cNvSpPr>
            <a:spLocks noGrp="1"/>
          </p:cNvSpPr>
          <p:nvPr>
            <p:ph idx="1"/>
          </p:nvPr>
        </p:nvSpPr>
        <p:spPr>
          <a:xfrm>
            <a:off x="838200" y="1475117"/>
            <a:ext cx="10515600" cy="5052264"/>
          </a:xfrm>
        </p:spPr>
        <p:txBody>
          <a:bodyPr>
            <a:normAutofit lnSpcReduction="10000"/>
          </a:bodyPr>
          <a:lstStyle/>
          <a:p>
            <a:r>
              <a:rPr lang="en-US" sz="2400" dirty="0"/>
              <a:t>Requirements for Gas-Fired Water Heaters Likewise Conflict                                        with EPCA-Based Federal Efficiency Requirements for Storage Water Heaters.</a:t>
            </a:r>
          </a:p>
          <a:p>
            <a:r>
              <a:rPr lang="en-US" sz="2400" dirty="0"/>
              <a:t>As With RE107-19, These Conflicts Raise Issues of Federally-Preempted Efficiency Requirements Associated with Legality under EPCA, Congressional Intent in Implementing the EPCA Preemption Provisions, Transferring Compliance and Legal Interpretive Burden to Local Jurisdictions, and Questions of Utility of ICC Documents as Model Codes in Informing Adopting Jurisdictions.</a:t>
            </a:r>
          </a:p>
          <a:p>
            <a:r>
              <a:rPr lang="en-US" sz="2400" dirty="0"/>
              <a:t>Materially, the Conflicts of Concern Include Misuse of Energy Efficiency Descriptors, Categories of Residential Water Heaters, and Collectively Inconsistent Efficiency Requirements from Federally-Implemented Minimum Efficiency Standards.</a:t>
            </a:r>
          </a:p>
          <a:p>
            <a:r>
              <a:rPr lang="en-US" sz="2400" dirty="0"/>
              <a:t>Implementation of the Proposal’s Requirements in the IECC Presents Severe Enforcement Inconsistencies and Burdens Since EPCA-Based Minimum Efficiencies are Enforced Upon Manufacturers of Water Heaters, Not Code Officials. </a:t>
            </a:r>
            <a:endParaRPr lang="en-US" dirty="0"/>
          </a:p>
        </p:txBody>
      </p:sp>
      <p:pic>
        <p:nvPicPr>
          <p:cNvPr id="7" name="Picture 2">
            <a:extLst>
              <a:ext uri="{FF2B5EF4-FFF2-40B4-BE49-F238E27FC236}">
                <a16:creationId xmlns:a16="http://schemas.microsoft.com/office/drawing/2014/main" id="{CCD8FF96-F95F-48D3-80C3-44B9A0DB481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1258E793-E1CE-4681-8B67-F6C5C297AC11}"/>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3709807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815-8F02-4714-B735-7491B0F53714}"/>
              </a:ext>
            </a:extLst>
          </p:cNvPr>
          <p:cNvSpPr>
            <a:spLocks noGrp="1"/>
          </p:cNvSpPr>
          <p:nvPr>
            <p:ph type="title"/>
          </p:nvPr>
        </p:nvSpPr>
        <p:spPr>
          <a:xfrm>
            <a:off x="838200" y="117864"/>
            <a:ext cx="10515600" cy="1325563"/>
          </a:xfrm>
        </p:spPr>
        <p:txBody>
          <a:bodyPr>
            <a:normAutofit/>
          </a:bodyPr>
          <a:lstStyle/>
          <a:p>
            <a:pPr algn="ctr"/>
            <a:r>
              <a:rPr lang="en-US" sz="3600" b="1" dirty="0"/>
              <a:t>Concluding Comments</a:t>
            </a:r>
          </a:p>
        </p:txBody>
      </p:sp>
      <p:sp>
        <p:nvSpPr>
          <p:cNvPr id="3" name="Content Placeholder 2">
            <a:extLst>
              <a:ext uri="{FF2B5EF4-FFF2-40B4-BE49-F238E27FC236}">
                <a16:creationId xmlns:a16="http://schemas.microsoft.com/office/drawing/2014/main" id="{4AEEB893-77FC-4F75-A687-356DBD001745}"/>
              </a:ext>
            </a:extLst>
          </p:cNvPr>
          <p:cNvSpPr>
            <a:spLocks noGrp="1"/>
          </p:cNvSpPr>
          <p:nvPr>
            <p:ph idx="1"/>
          </p:nvPr>
        </p:nvSpPr>
        <p:spPr>
          <a:xfrm>
            <a:off x="838200" y="1509623"/>
            <a:ext cx="10515600" cy="5052264"/>
          </a:xfrm>
        </p:spPr>
        <p:txBody>
          <a:bodyPr>
            <a:normAutofit lnSpcReduction="10000"/>
          </a:bodyPr>
          <a:lstStyle/>
          <a:p>
            <a:r>
              <a:rPr lang="en-US" sz="2400" dirty="0"/>
              <a:t>The Written Appeal Covering These Two Proposals Presents                                         the Essential Issues of the Appeal.  No New Claims or Substantial Information is Presented Here.</a:t>
            </a:r>
          </a:p>
          <a:p>
            <a:r>
              <a:rPr lang="en-US" sz="2400" dirty="0"/>
              <a:t>Later Appeal Actions to Be Considered by the ICC Appeals Panel and Associated with Issues of IECC “Intent” Language are Different but Likewise Present Issues of Staff Processing of Proposals Prior To and Through the Committee Action Hearing (CAH) and Public Comment Process.</a:t>
            </a:r>
          </a:p>
          <a:p>
            <a:r>
              <a:rPr lang="en-US" sz="2400" dirty="0"/>
              <a:t>Prudent and Straight-Forward Staff Action on Proposals Regarding Minimum Efficiencies of EPCA “Covered Products” Would be to Screen Proposals for Adherence to Federal Minimum Efficiency Standards by Reference or by Implementing Extracted Minimum Efficiency Levels.</a:t>
            </a:r>
          </a:p>
          <a:p>
            <a:r>
              <a:rPr lang="en-US" sz="2400" dirty="0"/>
              <a:t>ICC Should Not Transfer the Burdens of Legal Interpretation and Deliberation to Adopting Jurisdictions by Acting Upon Appliance and Equipment Minimum Efficiency Levels that Are Not Consistent with the EPCA-Based Standards.</a:t>
            </a:r>
          </a:p>
          <a:p>
            <a:endParaRPr lang="en-US" dirty="0"/>
          </a:p>
        </p:txBody>
      </p:sp>
      <p:pic>
        <p:nvPicPr>
          <p:cNvPr id="7" name="Picture 2">
            <a:extLst>
              <a:ext uri="{FF2B5EF4-FFF2-40B4-BE49-F238E27FC236}">
                <a16:creationId xmlns:a16="http://schemas.microsoft.com/office/drawing/2014/main" id="{63AA994A-38FC-4653-B127-F05956D475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C637FFA0-109E-49FA-A54C-AA74FEA1BF63}"/>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3522522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411B5314A26954FB45A3C663275D628" ma:contentTypeVersion="13" ma:contentTypeDescription="Create a new document." ma:contentTypeScope="" ma:versionID="5cd9fd9eb2f3f5a84d630ac705b60663">
  <xsd:schema xmlns:xsd="http://www.w3.org/2001/XMLSchema" xmlns:xs="http://www.w3.org/2001/XMLSchema" xmlns:p="http://schemas.microsoft.com/office/2006/metadata/properties" xmlns:ns3="1b851fc0-af44-4505-9e91-a4a461e2ded5" xmlns:ns4="4ee88858-b58a-4ad9-ab46-c26b78c5a6d6" targetNamespace="http://schemas.microsoft.com/office/2006/metadata/properties" ma:root="true" ma:fieldsID="e4187d7a0e11168aec1783f0abeb014d" ns3:_="" ns4:_="">
    <xsd:import namespace="1b851fc0-af44-4505-9e91-a4a461e2ded5"/>
    <xsd:import namespace="4ee88858-b58a-4ad9-ab46-c26b78c5a6d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851fc0-af44-4505-9e91-a4a461e2de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e88858-b58a-4ad9-ab46-c26b78c5a6d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B2A316-6BCC-45AC-920D-2FAE4A1AB739}">
  <ds:schemaRefs>
    <ds:schemaRef ds:uri="http://purl.org/dc/terms/"/>
    <ds:schemaRef ds:uri="http://schemas.microsoft.com/office/infopath/2007/PartnerControls"/>
    <ds:schemaRef ds:uri="4ee88858-b58a-4ad9-ab46-c26b78c5a6d6"/>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1b851fc0-af44-4505-9e91-a4a461e2ded5"/>
    <ds:schemaRef ds:uri="http://www.w3.org/XML/1998/namespace"/>
    <ds:schemaRef ds:uri="http://purl.org/dc/dcmitype/"/>
  </ds:schemaRefs>
</ds:datastoreItem>
</file>

<file path=customXml/itemProps2.xml><?xml version="1.0" encoding="utf-8"?>
<ds:datastoreItem xmlns:ds="http://schemas.openxmlformats.org/officeDocument/2006/customXml" ds:itemID="{3E7B0C06-FDB7-49CA-8250-5DF568508F8B}">
  <ds:schemaRefs>
    <ds:schemaRef ds:uri="http://schemas.microsoft.com/sharepoint/v3/contenttype/forms"/>
  </ds:schemaRefs>
</ds:datastoreItem>
</file>

<file path=customXml/itemProps3.xml><?xml version="1.0" encoding="utf-8"?>
<ds:datastoreItem xmlns:ds="http://schemas.openxmlformats.org/officeDocument/2006/customXml" ds:itemID="{62508B19-065F-4078-A562-8326D3E9C7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851fc0-af44-4505-9e91-a4a461e2ded5"/>
    <ds:schemaRef ds:uri="4ee88858-b58a-4ad9-ab46-c26b78c5a6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114</TotalTime>
  <Words>606</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AGA and APGA Appeals of Final Standards Actions on the IECC, Proposals RE107-19 and RE126-19:  Issues of Federal Preemption</vt:lpstr>
      <vt:lpstr>Underlining Principles of the AGA/APGA Appeal</vt:lpstr>
      <vt:lpstr>RE107-19:  Salient Issues</vt:lpstr>
      <vt:lpstr>RE126-19:  Salient Issues</vt:lpstr>
      <vt:lpstr>Concluding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AGA and APGA Appeals of Final Standards Actions on the IECC, Proposals RE107-19 and RE126-19:  Issues of Federal Pre-Emption</dc:title>
  <dc:creator>Williams, Ted</dc:creator>
  <cp:lastModifiedBy>Ranfone, Jim</cp:lastModifiedBy>
  <cp:revision>14</cp:revision>
  <dcterms:created xsi:type="dcterms:W3CDTF">2020-08-26T21:24:55Z</dcterms:created>
  <dcterms:modified xsi:type="dcterms:W3CDTF">2020-08-27T00:45:14Z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0x010100D411B5314A26954FB45A3C663275D628</vt:lpwstr>
  </property>
</Properties>
</file>