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2"/>
  </p:notesMasterIdLst>
  <p:sldIdLst>
    <p:sldId id="271" r:id="rId5"/>
    <p:sldId id="277" r:id="rId6"/>
    <p:sldId id="272" r:id="rId7"/>
    <p:sldId id="276" r:id="rId8"/>
    <p:sldId id="278" r:id="rId9"/>
    <p:sldId id="279" r:id="rId10"/>
    <p:sldId id="280" r:id="rId11"/>
  </p:sldIdLst>
  <p:sldSz cx="24387175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913D"/>
    <a:srgbClr val="FE5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14"/>
    <p:restoredTop sz="94674"/>
  </p:normalViewPr>
  <p:slideViewPr>
    <p:cSldViewPr snapToGrid="0" snapToObjects="1">
      <p:cViewPr varScale="1">
        <p:scale>
          <a:sx n="36" d="100"/>
          <a:sy n="36" d="100"/>
        </p:scale>
        <p:origin x="62" y="115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rbanek, Lauren" userId="e0617af1-8e6e-4d8b-9846-52accf3063ad" providerId="ADAL" clId="{8B61A8AE-2486-48FA-8A4F-6E84ED5A36E7}"/>
    <pc:docChg chg="custSel modSld">
      <pc:chgData name="Urbanek, Lauren" userId="e0617af1-8e6e-4d8b-9846-52accf3063ad" providerId="ADAL" clId="{8B61A8AE-2486-48FA-8A4F-6E84ED5A36E7}" dt="2020-08-27T00:50:12.218" v="10" actId="27636"/>
      <pc:docMkLst>
        <pc:docMk/>
      </pc:docMkLst>
      <pc:sldChg chg="modSp">
        <pc:chgData name="Urbanek, Lauren" userId="e0617af1-8e6e-4d8b-9846-52accf3063ad" providerId="ADAL" clId="{8B61A8AE-2486-48FA-8A4F-6E84ED5A36E7}" dt="2020-08-27T00:49:44.044" v="3" actId="114"/>
        <pc:sldMkLst>
          <pc:docMk/>
          <pc:sldMk cId="3710655450" sldId="278"/>
        </pc:sldMkLst>
        <pc:spChg chg="mod">
          <ac:chgData name="Urbanek, Lauren" userId="e0617af1-8e6e-4d8b-9846-52accf3063ad" providerId="ADAL" clId="{8B61A8AE-2486-48FA-8A4F-6E84ED5A36E7}" dt="2020-08-27T00:49:44.044" v="3" actId="114"/>
          <ac:spMkLst>
            <pc:docMk/>
            <pc:sldMk cId="3710655450" sldId="278"/>
            <ac:spMk id="3" creationId="{BBB87AAD-81E8-4ABF-BDFA-E9032C110C6B}"/>
          </ac:spMkLst>
        </pc:spChg>
      </pc:sldChg>
      <pc:sldChg chg="modSp">
        <pc:chgData name="Urbanek, Lauren" userId="e0617af1-8e6e-4d8b-9846-52accf3063ad" providerId="ADAL" clId="{8B61A8AE-2486-48FA-8A4F-6E84ED5A36E7}" dt="2020-08-27T00:50:12.218" v="10" actId="27636"/>
        <pc:sldMkLst>
          <pc:docMk/>
          <pc:sldMk cId="479467558" sldId="279"/>
        </pc:sldMkLst>
        <pc:spChg chg="mod">
          <ac:chgData name="Urbanek, Lauren" userId="e0617af1-8e6e-4d8b-9846-52accf3063ad" providerId="ADAL" clId="{8B61A8AE-2486-48FA-8A4F-6E84ED5A36E7}" dt="2020-08-27T00:50:12.218" v="10" actId="27636"/>
          <ac:spMkLst>
            <pc:docMk/>
            <pc:sldMk cId="479467558" sldId="279"/>
            <ac:spMk id="3" creationId="{B9C01434-31C0-48B6-9710-B1B5C57F9FF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BA63C6-05AC-784F-BAEE-45CD7446A2A8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2498FE-3035-1A4E-8CD3-C7F75B111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31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456A817-2C63-9F48-A32D-BD76A692F6C4}"/>
              </a:ext>
            </a:extLst>
          </p:cNvPr>
          <p:cNvSpPr/>
          <p:nvPr userDrawn="1"/>
        </p:nvSpPr>
        <p:spPr>
          <a:xfrm>
            <a:off x="695739" y="0"/>
            <a:ext cx="3538332" cy="1371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D32D94F-292A-004C-AE57-95885854DF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996467" y="2232026"/>
            <a:ext cx="6527800" cy="24003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FA7732A-ECF9-4D44-BD29-CF7436DADDC0}"/>
              </a:ext>
            </a:extLst>
          </p:cNvPr>
          <p:cNvSpPr/>
          <p:nvPr userDrawn="1"/>
        </p:nvSpPr>
        <p:spPr>
          <a:xfrm>
            <a:off x="3957501" y="11205473"/>
            <a:ext cx="553140" cy="254441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4BAA794-D723-3845-80DD-8533FD7427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90168" y="6455602"/>
            <a:ext cx="18290381" cy="3216555"/>
          </a:xfrm>
        </p:spPr>
        <p:txBody>
          <a:bodyPr lIns="0" anchor="t" anchorCtr="0">
            <a:noAutofit/>
          </a:bodyPr>
          <a:lstStyle>
            <a:lvl1pPr algn="l">
              <a:defRPr sz="13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823F45A2-BB81-1745-9672-5B703F30B1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3869" y="10275887"/>
            <a:ext cx="18290381" cy="2416174"/>
          </a:xfrm>
        </p:spPr>
        <p:txBody>
          <a:bodyPr lIns="0">
            <a:normAutofit/>
          </a:bodyPr>
          <a:lstStyle>
            <a:lvl1pPr marL="0" indent="0" algn="l">
              <a:buNone/>
              <a:defRPr sz="4400">
                <a:solidFill>
                  <a:schemeClr val="tx1"/>
                </a:solidFill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457927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1E87D0A-951C-CD4B-8CBF-3FCF6A5632ED}"/>
              </a:ext>
            </a:extLst>
          </p:cNvPr>
          <p:cNvSpPr/>
          <p:nvPr userDrawn="1"/>
        </p:nvSpPr>
        <p:spPr>
          <a:xfrm>
            <a:off x="695739" y="0"/>
            <a:ext cx="3538332" cy="1371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E178230-C2ED-9F45-AB61-7973BC0B62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5365" y="1533843"/>
            <a:ext cx="2839079" cy="104394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66A46E3-3C18-F940-A223-B8208D718F21}"/>
              </a:ext>
            </a:extLst>
          </p:cNvPr>
          <p:cNvSpPr/>
          <p:nvPr userDrawn="1"/>
        </p:nvSpPr>
        <p:spPr>
          <a:xfrm>
            <a:off x="3957501" y="11171583"/>
            <a:ext cx="553140" cy="254441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9E65B1B-0CF7-5C40-A965-E53561FF2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6200" y="730251"/>
            <a:ext cx="15573375" cy="265112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FE9BD040-C3CC-9B44-9D50-41CFA0A77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6200" y="3438940"/>
            <a:ext cx="18087975" cy="87026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11194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9E79650-5622-9548-BFAE-D253D80F1704}"/>
              </a:ext>
            </a:extLst>
          </p:cNvPr>
          <p:cNvSpPr/>
          <p:nvPr userDrawn="1"/>
        </p:nvSpPr>
        <p:spPr>
          <a:xfrm>
            <a:off x="695739" y="0"/>
            <a:ext cx="3538332" cy="1371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14D13DB-8DDE-294F-9F15-76476A299D63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1827075" y="1778692"/>
            <a:ext cx="21945600" cy="10972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4821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C014621-4265-BC45-B5B5-D3BE82924BBB}"/>
              </a:ext>
            </a:extLst>
          </p:cNvPr>
          <p:cNvSpPr/>
          <p:nvPr userDrawn="1"/>
        </p:nvSpPr>
        <p:spPr>
          <a:xfrm>
            <a:off x="695738" y="0"/>
            <a:ext cx="6644861" cy="1371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59E4676-072B-564B-92B2-26AC27ED4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5600" y="1840672"/>
            <a:ext cx="4206240" cy="10732328"/>
          </a:xfrm>
        </p:spPr>
        <p:txBody>
          <a:bodyPr>
            <a:normAutofit/>
          </a:bodyPr>
          <a:lstStyle>
            <a:lvl1pPr marL="0" indent="0">
              <a:buNone/>
              <a:defRPr sz="4200">
                <a:solidFill>
                  <a:schemeClr val="bg1"/>
                </a:solidFill>
              </a:defRPr>
            </a:lvl1pPr>
            <a:lvl2pPr marL="914400" indent="0">
              <a:buNone/>
              <a:defRPr>
                <a:solidFill>
                  <a:schemeClr val="bg1"/>
                </a:solidFill>
              </a:defRPr>
            </a:lvl2pPr>
            <a:lvl3pPr marL="1828800" indent="0">
              <a:buNone/>
              <a:defRPr>
                <a:solidFill>
                  <a:schemeClr val="bg1"/>
                </a:solidFill>
              </a:defRPr>
            </a:lvl3pPr>
            <a:lvl4pPr marL="2743200" indent="0">
              <a:buNone/>
              <a:defRPr>
                <a:solidFill>
                  <a:schemeClr val="bg1"/>
                </a:solidFill>
              </a:defRPr>
            </a:lvl4pPr>
            <a:lvl5pPr marL="3657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E9742645-C816-7D44-846F-8980912CE417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6375399" y="1842186"/>
            <a:ext cx="16386175" cy="107442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899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00" y="730251"/>
            <a:ext cx="19688175" cy="265112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1400" y="3438940"/>
            <a:ext cx="22202775" cy="87026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663546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619" y="730251"/>
            <a:ext cx="21033938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619" y="3651250"/>
            <a:ext cx="21033938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618" y="12712701"/>
            <a:ext cx="548711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463C2-9139-364C-8BF9-9BFA27E6AEDC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8252" y="12712701"/>
            <a:ext cx="8230672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3443" y="12712701"/>
            <a:ext cx="548711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F7BD0-27D1-7947-AFB1-4F6856146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87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62" r:id="rId2"/>
    <p:sldLayoutId id="2147483672" r:id="rId3"/>
    <p:sldLayoutId id="2147483674" r:id="rId4"/>
    <p:sldLayoutId id="2147483675" r:id="rId5"/>
  </p:sldLayoutIdLst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None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F3D0F37-12DA-1F4E-8455-D12E7CDC9C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Issues of Federal Preemption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BFE36D7-FEF3-2440-A6C6-F69FCA62C6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Natural Resources Defense Council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AA3FDA-EC78-0E45-A40C-B0DC0C5CB17B}"/>
              </a:ext>
            </a:extLst>
          </p:cNvPr>
          <p:cNvSpPr txBox="1"/>
          <p:nvPr/>
        </p:nvSpPr>
        <p:spPr>
          <a:xfrm>
            <a:off x="4990168" y="5143986"/>
            <a:ext cx="11181902" cy="707886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US" sz="4000" dirty="0">
                <a:solidFill>
                  <a:schemeClr val="tx2"/>
                </a:solidFill>
                <a:latin typeface="+mj-lt"/>
              </a:rPr>
              <a:t>ICC APPEAL HEARINGS | August 31, 2020</a:t>
            </a:r>
          </a:p>
        </p:txBody>
      </p:sp>
    </p:spTree>
    <p:extLst>
      <p:ext uri="{BB962C8B-B14F-4D97-AF65-F5344CB8AC3E}">
        <p14:creationId xmlns:p14="http://schemas.microsoft.com/office/powerpoint/2010/main" val="361080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EB53B-B6CF-43E0-8A34-2A74C827E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NRDC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B3172-DEBB-41D9-A6EC-DF081EEAD4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dirty="0"/>
              <a:t>National, nonprofit environmental advocacy organization representing more than 2 million members, across every state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dirty="0"/>
              <a:t>Involved in the energy code development process and the process to create and update appliance standards, since their inception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dirty="0"/>
              <a:t>Proponent of multiple 2021 IECC proposals, including RE126</a:t>
            </a:r>
          </a:p>
        </p:txBody>
      </p:sp>
    </p:spTree>
    <p:extLst>
      <p:ext uri="{BB962C8B-B14F-4D97-AF65-F5344CB8AC3E}">
        <p14:creationId xmlns:p14="http://schemas.microsoft.com/office/powerpoint/2010/main" val="4182574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E0534B4-C645-014B-A18C-FF1C212D5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Council Policy #1 - Appeals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94D3209-D892-714D-B022-039630962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6.3.7 	Review by the Appeals Board shall be limited to matters of process and procedure. The Board of Appeals shall not render decisions on the relative merits of technical matters.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6.3.8 	In order to sustain the appeal, or any part thereof, the Appeals Board must find that there was a material and significant irregularity of process or procedure.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357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C212C-AC01-4F17-98EC-417CC704D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Federal Preemption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87AAD-81E8-4ABF-BDFA-E9032C110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6200" y="3438939"/>
            <a:ext cx="18087975" cy="9546809"/>
          </a:xfrm>
        </p:spPr>
        <p:txBody>
          <a:bodyPr>
            <a:normAutofit lnSpcReduction="10000"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dirty="0"/>
              <a:t>Appellants raise concerns related to possible federal preemption, all of which are speculative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dirty="0"/>
              <a:t>This is clearly not an issue of process and procedure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dirty="0"/>
              <a:t>Federal preemption is a technical and legal issue. The interaction of state and local laws is a frequent topic of discussion at the technical and public comment hearings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dirty="0"/>
              <a:t>The ICC doesn’t have the power or authority to decide whether something is or isn’t legal, especially not through this appeals process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dirty="0"/>
              <a:t>Legal concerns would need to be raised and decided by a court of law, once the model code is adopted and becomes law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086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C212C-AC01-4F17-98EC-417CC704D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 126 – Legal/Technical Issue Response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87AAD-81E8-4ABF-BDFA-E9032C110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6200" y="3438939"/>
            <a:ext cx="18087975" cy="9546809"/>
          </a:xfrm>
        </p:spPr>
        <p:txBody>
          <a:bodyPr>
            <a:norm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dirty="0"/>
              <a:t>The legal arguments made by the appellants are not nearly as clear-cut as they make them out to be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dirty="0"/>
              <a:t>This proposal was crafted in a way to specifically account for federal preemption concerns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dirty="0"/>
              <a:t>It affects only the prescriptive path of the code</a:t>
            </a:r>
            <a:r>
              <a:rPr lang="en-US" dirty="0"/>
              <a:t>, meaning builders can use any water heater they choose in the performance or ERI path of the code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dirty="0"/>
              <a:t>The proposal </a:t>
            </a:r>
            <a:r>
              <a:rPr lang="en-US" b="1" dirty="0"/>
              <a:t>does not </a:t>
            </a:r>
            <a:r>
              <a:rPr lang="en-US" b="1" i="1" dirty="0"/>
              <a:t>require</a:t>
            </a:r>
            <a:r>
              <a:rPr lang="en-US" b="1" dirty="0"/>
              <a:t> use of an option more efficient than federal standard</a:t>
            </a:r>
            <a:r>
              <a:rPr lang="en-US" dirty="0"/>
              <a:t>. The </a:t>
            </a:r>
            <a:r>
              <a:rPr lang="en-US" i="1" dirty="0"/>
              <a:t>presence </a:t>
            </a:r>
            <a:r>
              <a:rPr lang="en-US" dirty="0"/>
              <a:t>of more efficient options does not trigger preemption.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655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30E37-9F71-4B4A-ADCF-9EAB7A977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 126 – Legal/Technical Issue Response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01434-31C0-48B6-9710-B1B5C57F9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6200" y="3438940"/>
            <a:ext cx="18087975" cy="9213804"/>
          </a:xfrm>
        </p:spPr>
        <p:txBody>
          <a:bodyPr>
            <a:normAutofit fontScale="92500" lnSpcReduction="10000"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dirty="0"/>
              <a:t>This change to the prescriptive path of the code is </a:t>
            </a:r>
            <a:r>
              <a:rPr lang="en-US" b="1" dirty="0"/>
              <a:t>clearly not an appliance standard and does not eliminate federally-compliant products from the market</a:t>
            </a:r>
          </a:p>
          <a:p>
            <a:pPr marL="2057400" lvl="1" indent="-685800"/>
            <a:r>
              <a:rPr lang="en-US" dirty="0"/>
              <a:t>The water heater replacement market is significantly larger than the new home market</a:t>
            </a:r>
          </a:p>
          <a:p>
            <a:pPr marL="2057400" lvl="1" indent="-685800"/>
            <a:r>
              <a:rPr lang="en-US" dirty="0"/>
              <a:t>83 million existing homes; approximately 875,000 new single family home starts in 2018 (1% of all homes) – and not all of those homes comply via the prescriptive path</a:t>
            </a:r>
          </a:p>
          <a:p>
            <a:pPr marL="2057400" lvl="1" indent="-685800"/>
            <a:r>
              <a:rPr lang="en-US" dirty="0"/>
              <a:t>RE126 does nothing to impact the existing home market</a:t>
            </a:r>
          </a:p>
          <a:p>
            <a:pPr marL="2057400" lvl="1" indent="-685800"/>
            <a:endParaRPr lang="en-US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dirty="0"/>
              <a:t>Any issues with the technical components of the proposal are not germane to this appeals process </a:t>
            </a:r>
            <a:r>
              <a:rPr lang="en-US" dirty="0"/>
              <a:t>and must not be considered, as per CP #1, section 6.3.7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467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201F2-1A20-4D6A-A56B-A707E4586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51260-DF91-4E30-BBF0-6263CC15F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dirty="0"/>
              <a:t>None of the issues raised by the appellants are appropriate to consider during the appeals process, as dictated by CP #1, </a:t>
            </a:r>
            <a:r>
              <a:rPr lang="en-US"/>
              <a:t>section 6</a:t>
            </a:r>
          </a:p>
          <a:p>
            <a:endParaRPr lang="en-US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dirty="0"/>
              <a:t>Therefore, the will of the voting body must stand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802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B5940"/>
      </a:dk1>
      <a:lt1>
        <a:srgbClr val="FFFFFF"/>
      </a:lt1>
      <a:dk2>
        <a:srgbClr val="242C41"/>
      </a:dk2>
      <a:lt2>
        <a:srgbClr val="EBF1F3"/>
      </a:lt2>
      <a:accent1>
        <a:srgbClr val="D0D5CB"/>
      </a:accent1>
      <a:accent2>
        <a:srgbClr val="0A8EF3"/>
      </a:accent2>
      <a:accent3>
        <a:srgbClr val="04A9A5"/>
      </a:accent3>
      <a:accent4>
        <a:srgbClr val="FFA201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BACC55FCDC7B4C9F2314B37AB17DF9" ma:contentTypeVersion="7" ma:contentTypeDescription="Create a new document." ma:contentTypeScope="" ma:versionID="66ebd4bb97a21d5efe3da7c07441449c">
  <xsd:schema xmlns:xsd="http://www.w3.org/2001/XMLSchema" xmlns:xs="http://www.w3.org/2001/XMLSchema" xmlns:p="http://schemas.microsoft.com/office/2006/metadata/properties" xmlns:ns3="b3c2815e-24b4-4a38-b4cc-5d3a9a90777c" xmlns:ns4="e37a0ded-2b16-437a-ba0c-939054ff8cf8" targetNamespace="http://schemas.microsoft.com/office/2006/metadata/properties" ma:root="true" ma:fieldsID="4ce710ce2b65e4ae1b4c861ed76bd414" ns3:_="" ns4:_="">
    <xsd:import namespace="b3c2815e-24b4-4a38-b4cc-5d3a9a90777c"/>
    <xsd:import namespace="e37a0ded-2b16-437a-ba0c-939054ff8cf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c2815e-24b4-4a38-b4cc-5d3a9a90777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7a0ded-2b16-437a-ba0c-939054ff8cf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6E3960F-D87E-4E37-A822-90B429A931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81E7077-D701-4320-B7F7-8BF108E311D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C0DBFCD-BB8E-44A9-A964-7EE51A8BBD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c2815e-24b4-4a38-b4cc-5d3a9a90777c"/>
    <ds:schemaRef ds:uri="e37a0ded-2b16-437a-ba0c-939054ff8cf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3229</TotalTime>
  <Words>489</Words>
  <Application>Microsoft Office PowerPoint</Application>
  <PresentationFormat>Custom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Issues of Federal Preemption</vt:lpstr>
      <vt:lpstr>About NRDC</vt:lpstr>
      <vt:lpstr>Council Policy #1 - Appeals</vt:lpstr>
      <vt:lpstr>Federal Preemption</vt:lpstr>
      <vt:lpstr>RE 126 – Legal/Technical Issue Response</vt:lpstr>
      <vt:lpstr>RE 126 – Legal/Technical Issue Response (Continued)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Carmel Gieson</dc:creator>
  <cp:lastModifiedBy>Urbanek, Lauren</cp:lastModifiedBy>
  <cp:revision>37</cp:revision>
  <dcterms:created xsi:type="dcterms:W3CDTF">2020-08-05T15:22:46Z</dcterms:created>
  <dcterms:modified xsi:type="dcterms:W3CDTF">2020-08-27T00:50:19Z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1215a8e8-73ce-4ae4-bf77-8fd9cf61a68c</vt:lpwstr>
  </property>
  <property fmtid="{D5CDD505-2E9C-101B-9397-08002B2CF9AE}" pid="3" name="ContentTypeId">
    <vt:lpwstr>0x010100DCBACC55FCDC7B4C9F2314B37AB17DF9</vt:lpwstr>
  </property>
</Properties>
</file>