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257" r:id="rId2"/>
    <p:sldId id="324" r:id="rId3"/>
    <p:sldId id="289" r:id="rId4"/>
    <p:sldId id="315" r:id="rId5"/>
    <p:sldId id="312" r:id="rId6"/>
    <p:sldId id="293" r:id="rId7"/>
    <p:sldId id="316" r:id="rId8"/>
    <p:sldId id="275" r:id="rId9"/>
    <p:sldId id="266" r:id="rId10"/>
    <p:sldId id="320" r:id="rId11"/>
    <p:sldId id="299" r:id="rId12"/>
    <p:sldId id="282" r:id="rId13"/>
    <p:sldId id="300" r:id="rId14"/>
    <p:sldId id="301" r:id="rId15"/>
    <p:sldId id="302" r:id="rId16"/>
    <p:sldId id="303" r:id="rId17"/>
    <p:sldId id="304" r:id="rId18"/>
    <p:sldId id="313" r:id="rId19"/>
    <p:sldId id="305" r:id="rId20"/>
    <p:sldId id="306" r:id="rId21"/>
    <p:sldId id="308" r:id="rId22"/>
    <p:sldId id="322" r:id="rId23"/>
    <p:sldId id="321" r:id="rId24"/>
    <p:sldId id="323" r:id="rId25"/>
    <p:sldId id="314" r:id="rId26"/>
    <p:sldId id="32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 Instructions" id="{352922B2-60BA-4C67-81C9-4A416DC75E97}">
          <p14:sldIdLst>
            <p14:sldId id="257"/>
          </p14:sldIdLst>
        </p14:section>
        <p14:section name="Basic Presentation" id="{BDFDFC86-A1E1-4270-8165-EB1407251B94}">
          <p14:sldIdLst>
            <p14:sldId id="324"/>
            <p14:sldId id="289"/>
            <p14:sldId id="315"/>
            <p14:sldId id="312"/>
            <p14:sldId id="293"/>
            <p14:sldId id="316"/>
            <p14:sldId id="275"/>
          </p14:sldIdLst>
        </p14:section>
        <p14:section name="Advanced Presentation" id="{6B0A5EC1-6602-4585-A2F0-EE0152E33EBB}">
          <p14:sldIdLst>
            <p14:sldId id="266"/>
            <p14:sldId id="320"/>
            <p14:sldId id="299"/>
            <p14:sldId id="282"/>
            <p14:sldId id="300"/>
            <p14:sldId id="301"/>
            <p14:sldId id="302"/>
            <p14:sldId id="303"/>
            <p14:sldId id="304"/>
            <p14:sldId id="313"/>
          </p14:sldIdLst>
        </p14:section>
        <p14:section name="Appendix Slides" id="{C0CA0480-9A3E-48BC-A21F-091AB4EE8CE6}">
          <p14:sldIdLst>
            <p14:sldId id="305"/>
            <p14:sldId id="306"/>
            <p14:sldId id="308"/>
            <p14:sldId id="322"/>
            <p14:sldId id="321"/>
            <p14:sldId id="323"/>
            <p14:sldId id="314"/>
            <p14:sldId id="325"/>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Lu" initials="CL" lastIdx="7" clrIdx="0">
    <p:extLst/>
  </p:cmAuthor>
  <p:cmAuthor id="2" name="Megan Maher" initials="MM" lastIdx="1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B2E"/>
    <a:srgbClr val="538B2D"/>
    <a:srgbClr val="49AA42"/>
    <a:srgbClr val="C0D4B2"/>
    <a:srgbClr val="F6884D"/>
    <a:srgbClr val="96B87F"/>
    <a:srgbClr val="E5EDDF"/>
    <a:srgbClr val="0B5940"/>
    <a:srgbClr val="93C3EA"/>
    <a:srgbClr val="5E91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4" autoAdjust="0"/>
    <p:restoredTop sz="69721" autoAdjust="0"/>
  </p:normalViewPr>
  <p:slideViewPr>
    <p:cSldViewPr snapToGrid="0">
      <p:cViewPr>
        <p:scale>
          <a:sx n="100" d="100"/>
          <a:sy n="100" d="100"/>
        </p:scale>
        <p:origin x="-1404" y="13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12" d="100"/>
          <a:sy n="112" d="100"/>
        </p:scale>
        <p:origin x="2232" y="-6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9AA42"/>
            </a:solidFill>
            <a:ln>
              <a:noFill/>
            </a:ln>
          </c:spPr>
          <c:explosion val="19"/>
          <c:dPt>
            <c:idx val="0"/>
            <c:bubble3D val="0"/>
            <c:spPr>
              <a:solidFill>
                <a:srgbClr val="49AA42"/>
              </a:solidFill>
              <a:ln w="19050">
                <a:noFill/>
              </a:ln>
              <a:effectLst/>
            </c:spPr>
            <c:extLst xmlns:c16r2="http://schemas.microsoft.com/office/drawing/2015/06/chart">
              <c:ext xmlns:c16="http://schemas.microsoft.com/office/drawing/2014/chart" uri="{C3380CC4-5D6E-409C-BE32-E72D297353CC}">
                <c16:uniqueId val="{00000001-5829-4A2B-BE75-FE572366E784}"/>
              </c:ext>
            </c:extLst>
          </c:dPt>
          <c:dPt>
            <c:idx val="1"/>
            <c:bubble3D val="0"/>
            <c:spPr>
              <a:solidFill>
                <a:srgbClr val="0B5940"/>
              </a:solidFill>
              <a:ln w="19050">
                <a:noFill/>
              </a:ln>
              <a:effectLst/>
            </c:spPr>
            <c:extLst xmlns:c16r2="http://schemas.microsoft.com/office/drawing/2015/06/chart">
              <c:ext xmlns:c16="http://schemas.microsoft.com/office/drawing/2014/chart" uri="{C3380CC4-5D6E-409C-BE32-E72D297353CC}">
                <c16:uniqueId val="{00000003-5829-4A2B-BE75-FE572366E784}"/>
              </c:ext>
            </c:extLst>
          </c:dPt>
          <c:dPt>
            <c:idx val="2"/>
            <c:bubble3D val="0"/>
            <c:spPr>
              <a:solidFill>
                <a:srgbClr val="49AA42"/>
              </a:solidFill>
              <a:ln w="19050">
                <a:noFill/>
              </a:ln>
              <a:effectLst/>
            </c:spPr>
            <c:extLst xmlns:c16r2="http://schemas.microsoft.com/office/drawing/2015/06/chart">
              <c:ext xmlns:c16="http://schemas.microsoft.com/office/drawing/2014/chart" uri="{C3380CC4-5D6E-409C-BE32-E72D297353CC}">
                <c16:uniqueId val="{00000005-5829-4A2B-BE75-FE572366E784}"/>
              </c:ext>
            </c:extLst>
          </c:dPt>
          <c:dPt>
            <c:idx val="3"/>
            <c:bubble3D val="0"/>
            <c:spPr>
              <a:solidFill>
                <a:srgbClr val="49AA42"/>
              </a:solidFill>
              <a:ln w="19050">
                <a:noFill/>
              </a:ln>
              <a:effectLst/>
            </c:spPr>
            <c:extLst xmlns:c16r2="http://schemas.microsoft.com/office/drawing/2015/06/chart">
              <c:ext xmlns:c16="http://schemas.microsoft.com/office/drawing/2014/chart" uri="{C3380CC4-5D6E-409C-BE32-E72D297353CC}">
                <c16:uniqueId val="{00000007-5829-4A2B-BE75-FE572366E784}"/>
              </c:ext>
            </c:extLst>
          </c:dPt>
          <c:cat>
            <c:numRef>
              <c:f>Sheet1!$A$2:$A$5</c:f>
              <c:numCache>
                <c:formatCode>General</c:formatCode>
                <c:ptCount val="4"/>
              </c:numCache>
            </c:numRef>
          </c:cat>
          <c:val>
            <c:numRef>
              <c:f>Sheet1!$B$2:$B$5</c:f>
              <c:numCache>
                <c:formatCode>General</c:formatCode>
                <c:ptCount val="4"/>
                <c:pt idx="0">
                  <c:v>80</c:v>
                </c:pt>
                <c:pt idx="1">
                  <c:v>20</c:v>
                </c:pt>
              </c:numCache>
            </c:numRef>
          </c:val>
          <c:extLst xmlns:c16r2="http://schemas.microsoft.com/office/drawing/2015/06/chart">
            <c:ext xmlns:c16="http://schemas.microsoft.com/office/drawing/2014/chart" uri="{C3380CC4-5D6E-409C-BE32-E72D297353CC}">
              <c16:uniqueId val="{00000008-5829-4A2B-BE75-FE572366E7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C75E7CF-93CE-4F09-BB2E-A0C71DEA3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72DFE595-014F-43B5-B5CA-66C9102532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B3ABF2-CA41-499C-B041-22EE3E89E8C1}" type="datetimeFigureOut">
              <a:rPr lang="en-US" smtClean="0"/>
              <a:t>9/21/2017</a:t>
            </a:fld>
            <a:endParaRPr lang="en-US" dirty="0"/>
          </a:p>
        </p:txBody>
      </p:sp>
      <p:sp>
        <p:nvSpPr>
          <p:cNvPr id="4" name="Footer Placeholder 3">
            <a:extLst>
              <a:ext uri="{FF2B5EF4-FFF2-40B4-BE49-F238E27FC236}">
                <a16:creationId xmlns="" xmlns:a16="http://schemas.microsoft.com/office/drawing/2014/main" id="{C85A9080-CA92-4714-8A6B-BBEF8F68D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58F2ED66-963F-4DB6-BE89-F3ACB6402A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9B855-38D9-4989-AF92-DBFB09F44278}" type="slidenum">
              <a:rPr lang="en-US" smtClean="0"/>
              <a:t>‹#›</a:t>
            </a:fld>
            <a:endParaRPr lang="en-US" dirty="0"/>
          </a:p>
        </p:txBody>
      </p:sp>
    </p:spTree>
    <p:extLst>
      <p:ext uri="{BB962C8B-B14F-4D97-AF65-F5344CB8AC3E}">
        <p14:creationId xmlns:p14="http://schemas.microsoft.com/office/powerpoint/2010/main" val="186932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49720-904B-4071-BD59-0E17AC035753}" type="datetimeFigureOut">
              <a:rPr lang="en-US" smtClean="0"/>
              <a:t>9/21/2017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6EB3-D7F4-4B87-85EE-CEC3BE6329DD}" type="slidenum">
              <a:rPr lang="en-US" smtClean="0"/>
              <a:t>‹#›</a:t>
            </a:fld>
            <a:endParaRPr lang="en-US" dirty="0"/>
          </a:p>
        </p:txBody>
      </p:sp>
    </p:spTree>
    <p:extLst>
      <p:ext uri="{BB962C8B-B14F-4D97-AF65-F5344CB8AC3E}">
        <p14:creationId xmlns:p14="http://schemas.microsoft.com/office/powerpoint/2010/main" val="226931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csaf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a:t>
            </a:fld>
            <a:endParaRPr lang="en-US" dirty="0"/>
          </a:p>
        </p:txBody>
      </p:sp>
    </p:spTree>
    <p:extLst>
      <p:ext uri="{BB962C8B-B14F-4D97-AF65-F5344CB8AC3E}">
        <p14:creationId xmlns:p14="http://schemas.microsoft.com/office/powerpoint/2010/main" val="20312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Their knowledge spans every aspect of the life of a building – from the bottom of the foundation to the top of the roof – and everything in between. Code officials have opportunities to serve as a building safety generalist, but also to become experts in the ins and outs of specific code specialty areas. For example [presenter to choose examples based on personal experiences and audience]: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Plan reviewers</a:t>
            </a:r>
            <a:r>
              <a:rPr lang="en-US" sz="1200" b="0" i="0" kern="1200" dirty="0">
                <a:solidFill>
                  <a:schemeClr val="tx1"/>
                </a:solidFill>
                <a:effectLst/>
                <a:latin typeface="+mn-lt"/>
                <a:ea typeface="+mn-ea"/>
                <a:cs typeface="+mn-cs"/>
              </a:rPr>
              <a:t> are the first stop in the building evaluation process. They examine the construction documents used to describe a project, which include architectural, structural and construction elements like mechanical and plumbing drawings and calculations. These reviewers spot code compliance issues before construction even begins to ensure safety – and also save the builder time and money.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Building inspectors</a:t>
            </a:r>
            <a:r>
              <a:rPr lang="en-US" sz="1200" b="0" i="0" kern="1200" dirty="0">
                <a:solidFill>
                  <a:schemeClr val="tx1"/>
                </a:solidFill>
                <a:effectLst/>
                <a:latin typeface="+mn-lt"/>
                <a:ea typeface="+mn-ea"/>
                <a:cs typeface="+mn-cs"/>
              </a:rPr>
              <a:t> review drawings and specifications for planned repairs of existing buildings, construction of new building projects and building sites being considered for development.</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Public works inspectors</a:t>
            </a:r>
            <a:r>
              <a:rPr lang="en-US" sz="1200" b="1"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support government projects such as airports, highways, water and sewer systems, streets, bridges and dams, and are typically well versed in reinforced concrete, dredging or ditches.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Electrical inspectors </a:t>
            </a:r>
            <a:r>
              <a:rPr lang="en-US" sz="1200" b="0" i="0" kern="1200" dirty="0">
                <a:solidFill>
                  <a:schemeClr val="tx1"/>
                </a:solidFill>
                <a:effectLst/>
                <a:latin typeface="+mn-lt"/>
                <a:ea typeface="+mn-ea"/>
                <a:cs typeface="+mn-cs"/>
              </a:rPr>
              <a:t>check the quality of materials, the installation work and the safeguards in electrical systems. They make sure electrical systems meet city, state or national codes, and electrical codes and standards. Electrical inspectors look closely at new wiring and fixtures in businesses, public buildings and in homes.</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Mechanical inspectors </a:t>
            </a:r>
            <a:r>
              <a:rPr lang="en-US" sz="1200" b="0" i="0" kern="1200" dirty="0">
                <a:solidFill>
                  <a:schemeClr val="tx1"/>
                </a:solidFill>
                <a:effectLst/>
                <a:latin typeface="+mn-lt"/>
                <a:ea typeface="+mn-ea"/>
                <a:cs typeface="+mn-cs"/>
              </a:rPr>
              <a:t>focus on heating, ventilating and air-conditioning (HVAC) concerns. The mechanical inspector also checks for air quality and energy conservation measures.</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Plumbing inspectors </a:t>
            </a:r>
            <a:r>
              <a:rPr lang="en-US" sz="1200" b="0" i="0" kern="1200" dirty="0">
                <a:solidFill>
                  <a:schemeClr val="tx1"/>
                </a:solidFill>
                <a:effectLst/>
                <a:latin typeface="+mn-lt"/>
                <a:ea typeface="+mn-ea"/>
                <a:cs typeface="+mn-cs"/>
              </a:rPr>
              <a:t>check for proper design and installation of plumbing systems, including sanitary and storm drainage systems, sanitary facilities, water supplies, and storm water and sewage disposal in buildings.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knowing the intricacies of buildings, specifically, code officials also enjoy visibility to a wide array of different community projects and sectors of the built environment, from traditional construction projects to emerging and innovative disciplines in technology and energy efficiency. Project opportunities span private businesses, residential applications and public works initiatives across a regional jurisdiction.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Inspectors also have a dynamic workday – working both indoors and outdoors between office settings and construction sites. In an office, code officials read blueprints, review building plans, review correspondence, write reports or schedule inspections. The rest of their time is spent in hard hats inspecting construction zones, or on the road between different projects and job sites. Becoming a code official is a chance to make a difference, while also working in an active environment rather than being tied to a desk.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11</a:t>
            </a:fld>
            <a:endParaRPr lang="en-US" dirty="0"/>
          </a:p>
        </p:txBody>
      </p:sp>
    </p:spTree>
    <p:extLst>
      <p:ext uri="{BB962C8B-B14F-4D97-AF65-F5344CB8AC3E}">
        <p14:creationId xmlns:p14="http://schemas.microsoft.com/office/powerpoint/2010/main" val="287742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truly impact every building, in every community.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When code officials apply their knowledge, skills and abilities to their work, you can see the impact! They: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Protect the public</a:t>
            </a:r>
            <a:r>
              <a:rPr lang="en-US" sz="1200" b="0" i="0" kern="1200" dirty="0">
                <a:solidFill>
                  <a:schemeClr val="tx1"/>
                </a:solidFill>
                <a:effectLst/>
                <a:latin typeface="+mn-lt"/>
                <a:ea typeface="+mn-ea"/>
                <a:cs typeface="+mn-cs"/>
              </a:rPr>
              <a:t> through their commitment to building safety.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Enforce code compliance</a:t>
            </a:r>
            <a:r>
              <a:rPr lang="en-US" sz="1200" b="0" i="0" kern="1200" dirty="0">
                <a:solidFill>
                  <a:schemeClr val="tx1"/>
                </a:solidFill>
                <a:effectLst/>
                <a:latin typeface="+mn-lt"/>
                <a:ea typeface="+mn-ea"/>
                <a:cs typeface="+mn-cs"/>
              </a:rPr>
              <a:t> to empower and educate stakeholders across the built environment to embrace and integrate safety standards in their work.</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Support economic development</a:t>
            </a:r>
            <a:r>
              <a:rPr lang="en-US" sz="1200" b="0" i="0" kern="1200" dirty="0">
                <a:solidFill>
                  <a:schemeClr val="tx1"/>
                </a:solidFill>
                <a:effectLst/>
                <a:latin typeface="+mn-lt"/>
                <a:ea typeface="+mn-ea"/>
                <a:cs typeface="+mn-cs"/>
              </a:rPr>
              <a:t> by making our buildings studier, and therefore longer lasting and more likely to withstand whatever life may throw our way. </a:t>
            </a:r>
            <a:endParaRPr lang="en-US" sz="1200" b="1" i="1" kern="1200" dirty="0">
              <a:solidFill>
                <a:schemeClr val="tx1"/>
              </a:solidFill>
              <a:effectLst/>
              <a:latin typeface="+mn-lt"/>
              <a:ea typeface="+mn-ea"/>
              <a:cs typeface="+mn-cs"/>
            </a:endParaRPr>
          </a:p>
          <a:p>
            <a:pPr marL="228600" lvl="0" indent="-228600">
              <a:buFont typeface="+mj-lt"/>
              <a:buAutoNum type="arabicPeriod"/>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456EB3-D7F4-4B87-85EE-CEC3BE6329DD}" type="slidenum">
              <a:rPr lang="en-US" smtClean="0"/>
              <a:t>12</a:t>
            </a:fld>
            <a:endParaRPr lang="en-US" dirty="0"/>
          </a:p>
        </p:txBody>
      </p:sp>
    </p:spTree>
    <p:extLst>
      <p:ext uri="{BB962C8B-B14F-4D97-AF65-F5344CB8AC3E}">
        <p14:creationId xmlns:p14="http://schemas.microsoft.com/office/powerpoint/2010/main" val="203483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come from a variety of backgrounds. Many have experience as architects, engineers, contractors or even government officials. What’s more, becoming a code official is a profession you can pursue with a bachelor’s or associate’s degree, or right out of high school with the right training and certifications.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Becoming a building code official is also a pathway for those interested in pursuing a government or regulatory-focused career, as code departments play a significant role in community planning decision making as an intersection between government, business and built environment stakeholders.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the community impact we discussed earlier, the code official profession provides individuals access to continuous learning and varied work, while also allowing you to diversify your skillset and maintain a stable and consistent work-life balance.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Specifically, many code officials point to salary, benefits and job security as primary reasons they pursued a career as a code professional. The median salary for code officials, per a 2014 ICC demographic survey was between $50,000 and $75,000 per year, ranging up to nearly $100,000 annually for some. Compared to the median household income of around $56,000 reported by the U.S. Census Bureau for 2015, code officials earn a stable and often above average living. </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13</a:t>
            </a:fld>
            <a:endParaRPr lang="en-US" dirty="0"/>
          </a:p>
        </p:txBody>
      </p:sp>
    </p:spTree>
    <p:extLst>
      <p:ext uri="{BB962C8B-B14F-4D97-AF65-F5344CB8AC3E}">
        <p14:creationId xmlns:p14="http://schemas.microsoft.com/office/powerpoint/2010/main" val="419198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find their work to be important, dynamic and rewarding.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 survey conducted by the Minnesota Building Officials in 2015 found that 85% of the current code officials surveyed would recommend the career field to others.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 a survey conducted by McKinley Advisors in spring 2017, code officials also lent insight into the impact of their work, as outlined in these quotes focusing on the value code officials deliver to their communities.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Whether you are looking to begin your career, or have experience in related fields or trades like architecture, engineering or construction, becoming a code official could be your gateway to performing important and dynamic work that truly makes a difference for your friends, family and neighbors.</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14</a:t>
            </a:fld>
            <a:endParaRPr lang="en-US" dirty="0"/>
          </a:p>
        </p:txBody>
      </p:sp>
    </p:spTree>
    <p:extLst>
      <p:ext uri="{BB962C8B-B14F-4D97-AF65-F5344CB8AC3E}">
        <p14:creationId xmlns:p14="http://schemas.microsoft.com/office/powerpoint/2010/main" val="409040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code official workforce is looking for more code officials to meet their community’s safety demand. The current workforce is beginning to retire, meaning the code official job market is anticipated to grow and the profession is ripe for the next generation of code officials to develop their skills and make a difference. All we need is you to spread the word and learn more about the profession!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15</a:t>
            </a:fld>
            <a:endParaRPr lang="en-US" dirty="0"/>
          </a:p>
        </p:txBody>
      </p:sp>
    </p:spTree>
    <p:extLst>
      <p:ext uri="{BB962C8B-B14F-4D97-AF65-F5344CB8AC3E}">
        <p14:creationId xmlns:p14="http://schemas.microsoft.com/office/powerpoint/2010/main" val="129397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the International Code Council, supports the growth and development of code officials and is the premier source for the building codes and standards that code officials need for their work.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has membership councils, committees, chapters and resources for current code officials to develop professionally. Plus, ICC members spread the word about the profession in presentations like this to encourage the next generation of code officials to learn more about the value and benefits of the role.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16</a:t>
            </a:fld>
            <a:endParaRPr lang="en-US" dirty="0"/>
          </a:p>
        </p:txBody>
      </p:sp>
    </p:spTree>
    <p:extLst>
      <p:ext uri="{BB962C8B-B14F-4D97-AF65-F5344CB8AC3E}">
        <p14:creationId xmlns:p14="http://schemas.microsoft.com/office/powerpoint/2010/main" val="231428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has also launched the Safety 2.0 initiative – a suite of programs, services and resources that are specifically geared towards students, young professionals and those interested in joining the code official profession.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recognizes the importance of continuing to grow awareness of the work code officials do and the impact they have, in the hopes of encouraging new ICC members and aspiring code officials to join in on the building safety movement.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17</a:t>
            </a:fld>
            <a:endParaRPr lang="en-US" dirty="0"/>
          </a:p>
        </p:txBody>
      </p:sp>
    </p:spTree>
    <p:extLst>
      <p:ext uri="{BB962C8B-B14F-4D97-AF65-F5344CB8AC3E}">
        <p14:creationId xmlns:p14="http://schemas.microsoft.com/office/powerpoint/2010/main" val="32378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ensure building safety today, for a stronger tomorrow.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or someone you know, enjoys creative problem solving, is curious about the built environment and has an interest in making a difference in your community –becoming a building code official may be the career path for you! Learn more about the code officials in your community, and how you too can support building safety and economic development at </a:t>
            </a:r>
            <a:r>
              <a:rPr lang="en-US" sz="1200" u="sng" kern="1200" dirty="0">
                <a:solidFill>
                  <a:schemeClr val="tx1"/>
                </a:solidFill>
                <a:effectLst/>
                <a:latin typeface="+mn-lt"/>
                <a:ea typeface="+mn-ea"/>
                <a:cs typeface="+mn-cs"/>
                <a:hlinkClick r:id="rId3"/>
              </a:rPr>
              <a:t>www.iccsafe.org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18</a:t>
            </a:fld>
            <a:endParaRPr lang="en-US" dirty="0"/>
          </a:p>
        </p:txBody>
      </p:sp>
    </p:spTree>
    <p:extLst>
      <p:ext uri="{BB962C8B-B14F-4D97-AF65-F5344CB8AC3E}">
        <p14:creationId xmlns:p14="http://schemas.microsoft.com/office/powerpoint/2010/main" val="222575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shapes the safety of the world around us? </a:t>
            </a:r>
          </a:p>
          <a:p>
            <a:pPr marL="171450" indent="-171450">
              <a:buFont typeface="Arial" panose="020B0604020202020204" pitchFamily="34" charset="0"/>
              <a:buChar char="•"/>
            </a:pPr>
            <a:r>
              <a:rPr lang="en-US" dirty="0"/>
              <a:t>Think about the building we’re all in right now. It has a foundation, likely built of wood, steel or concrete. </a:t>
            </a:r>
          </a:p>
          <a:p>
            <a:pPr marL="171450" indent="-171450">
              <a:buFont typeface="Arial" panose="020B0604020202020204" pitchFamily="34" charset="0"/>
              <a:buChar char="•"/>
            </a:pPr>
            <a:r>
              <a:rPr lang="en-US" dirty="0"/>
              <a:t>Now look around. Do you see a clear pathway to exit the room in the event of an evacuation? What about a fire sprinkler? Electrical outlets or plumbing pipes? </a:t>
            </a:r>
          </a:p>
          <a:p>
            <a:pPr marL="171450" indent="-171450">
              <a:buFont typeface="Arial" panose="020B0604020202020204" pitchFamily="34" charset="0"/>
              <a:buChar char="•"/>
            </a:pPr>
            <a:r>
              <a:rPr lang="en-US" dirty="0"/>
              <a:t>Did you know that each of these construction elements, from electrical, plumbing and mechanical pieces, to fire protection and energy efficiency, have a set of corresponding building codes that outline fundamental safety standards? </a:t>
            </a:r>
          </a:p>
          <a:p>
            <a:pPr marL="171450" indent="-171450">
              <a:buFont typeface="Arial" panose="020B0604020202020204" pitchFamily="34" charset="0"/>
              <a:buChar char="•"/>
            </a:pPr>
            <a:r>
              <a:rPr lang="en-US" dirty="0"/>
              <a:t>These building codes are essential pieces to the building and construction process – outlining necessary standards related to structural stability, fire and weather hazard protection, electrical wiring safety, evacuation pathways, and more.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3</a:t>
            </a:fld>
            <a:endParaRPr lang="en-US" dirty="0"/>
          </a:p>
        </p:txBody>
      </p:sp>
    </p:spTree>
    <p:extLst>
      <p:ext uri="{BB962C8B-B14F-4D97-AF65-F5344CB8AC3E}">
        <p14:creationId xmlns:p14="http://schemas.microsoft.com/office/powerpoint/2010/main" val="2379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are responsible for ensuring the safety and compliance of these codes and standards. They inspect building plans and construction processes to guarantee every building constructed follows these sets of codes and standards designed to ensure safety for the community.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It is code officials that shape the safety of the world around us, and serve as the safety foundation for our buildings.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4</a:t>
            </a:fld>
            <a:endParaRPr lang="en-US" dirty="0"/>
          </a:p>
        </p:txBody>
      </p:sp>
    </p:spTree>
    <p:extLst>
      <p:ext uri="{BB962C8B-B14F-4D97-AF65-F5344CB8AC3E}">
        <p14:creationId xmlns:p14="http://schemas.microsoft.com/office/powerpoint/2010/main" val="49821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code officials don’t just ensure the safety for this building – rather, a code official is behind the security and stability of every building where you live, work and play.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 fact, they touch every building that you come in contact with – from small grade apartment buildings to high-rise commercial buildings to football stadiums. </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5</a:t>
            </a:fld>
            <a:endParaRPr lang="en-US" dirty="0"/>
          </a:p>
        </p:txBody>
      </p:sp>
    </p:spTree>
    <p:extLst>
      <p:ext uri="{BB962C8B-B14F-4D97-AF65-F5344CB8AC3E}">
        <p14:creationId xmlns:p14="http://schemas.microsoft.com/office/powerpoint/2010/main" val="164916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beyond ensuring that buildings are constructed to withstand the stress of </a:t>
            </a:r>
            <a:r>
              <a:rPr lang="en-US" sz="1200" b="0" i="1" kern="1200" dirty="0">
                <a:solidFill>
                  <a:schemeClr val="tx1"/>
                </a:solidFill>
                <a:effectLst/>
                <a:latin typeface="+mn-lt"/>
                <a:ea typeface="+mn-ea"/>
                <a:cs typeface="+mn-cs"/>
              </a:rPr>
              <a:t>everyday</a:t>
            </a:r>
            <a:r>
              <a:rPr lang="en-US" sz="1200" b="0" i="0" kern="1200" dirty="0">
                <a:solidFill>
                  <a:schemeClr val="tx1"/>
                </a:solidFill>
                <a:effectLst/>
                <a:latin typeface="+mn-lt"/>
                <a:ea typeface="+mn-ea"/>
                <a:cs typeface="+mn-cs"/>
              </a:rPr>
              <a:t> use, code officials also help our communities weather unforeseen disasters like storms and fire.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It is their safety checks that protect your home from emergencies before fire, flood or disaster strike. They ensure firewalls are sealed properly to protect structures in the event of a fire hazard, and check beams and stability features to ensure buildings stand after an earthquake.</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What’s more, when code officials do their jobs to ensure building safety, first responders to these emergencies have less to worry about and can do </a:t>
            </a:r>
            <a:r>
              <a:rPr lang="en-US" sz="1200" b="0" i="1" kern="1200" dirty="0">
                <a:solidFill>
                  <a:schemeClr val="tx1"/>
                </a:solidFill>
                <a:effectLst/>
                <a:latin typeface="+mn-lt"/>
                <a:ea typeface="+mn-ea"/>
                <a:cs typeface="+mn-cs"/>
              </a:rPr>
              <a:t>their </a:t>
            </a:r>
            <a:r>
              <a:rPr lang="en-US" sz="1200" b="0" i="0" kern="1200" dirty="0">
                <a:solidFill>
                  <a:schemeClr val="tx1"/>
                </a:solidFill>
                <a:effectLst/>
                <a:latin typeface="+mn-lt"/>
                <a:ea typeface="+mn-ea"/>
                <a:cs typeface="+mn-cs"/>
              </a:rPr>
              <a:t>jobs more safely. The inspections and reviews code officials conduct are preventative measures, so when a hurricane or tornado hits, or a wildfire spreads through a town, structures constructed in accordance with building codes are more likely to withstand disaster – saving you and the community at large the cost, time and pain of rebuilding.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6</a:t>
            </a:fld>
            <a:endParaRPr lang="en-US" dirty="0"/>
          </a:p>
        </p:txBody>
      </p:sp>
    </p:spTree>
    <p:extLst>
      <p:ext uri="{BB962C8B-B14F-4D97-AF65-F5344CB8AC3E}">
        <p14:creationId xmlns:p14="http://schemas.microsoft.com/office/powerpoint/2010/main" val="423557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are an essential piece in the building and construction puzzle, and are engaged in the building process from the initial building plan to the finished product.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an example of how code officials bring building codes to life, when you or a family member is considering a home renovation, you would first hire a contractor or architect to help develop plans for the structural changes of your dreams – whether a new porch, spacious master bathroom or revitalized kitchen. From there, before ground on the renovation project is even broken, a permit is needed to ensure that the plans you envisioned on paper are in-line with building codes that will ensure they meet the minimum requirements to be deemed safe and sturdy. A code official inspects the drawings and specifications for the planned renovation to provide the safety stamp of approval, and then serves as a resource for you and the contractors, architects or engineers on the project team throughout the building and construction process. Their safety checks and ongoing site inspections ensure a stairway’s guard rails are sufficiently constructed to prevent falls, that electric outlets have secure wiring and will not short circuit your home, or that window frames are placed in the right location with appropriate materials to avoid shattered glass. </a:t>
            </a: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7</a:t>
            </a:fld>
            <a:endParaRPr lang="en-US" dirty="0"/>
          </a:p>
        </p:txBody>
      </p:sp>
    </p:spTree>
    <p:extLst>
      <p:ext uri="{BB962C8B-B14F-4D97-AF65-F5344CB8AC3E}">
        <p14:creationId xmlns:p14="http://schemas.microsoft.com/office/powerpoint/2010/main" val="280666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END “BASIC” PRESENTATION; PROCEED TO CLOSING SLIDE (18)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are an important part of every community. They form the foundation to building safe, sustainable and resilient buildings, and contribute to the economic wellbeing and development of a community.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even though you may never see a code official in action, you can trust they are all committed to your safety.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Thanks to their dedication, care and concern our buildings stand, our communities prosper and our homes are safe.</a:t>
            </a:r>
          </a:p>
          <a:p>
            <a:endParaRPr lang="en-US" b="1" dirty="0"/>
          </a:p>
        </p:txBody>
      </p:sp>
      <p:sp>
        <p:nvSpPr>
          <p:cNvPr id="4" name="Slide Number Placeholder 3"/>
          <p:cNvSpPr>
            <a:spLocks noGrp="1"/>
          </p:cNvSpPr>
          <p:nvPr>
            <p:ph type="sldNum" sz="quarter" idx="10"/>
          </p:nvPr>
        </p:nvSpPr>
        <p:spPr/>
        <p:txBody>
          <a:bodyPr/>
          <a:lstStyle/>
          <a:p>
            <a:fld id="{19456EB3-D7F4-4B87-85EE-CEC3BE6329DD}" type="slidenum">
              <a:rPr lang="en-US" smtClean="0"/>
              <a:t>8</a:t>
            </a:fld>
            <a:endParaRPr lang="en-US" dirty="0"/>
          </a:p>
        </p:txBody>
      </p:sp>
    </p:spTree>
    <p:extLst>
      <p:ext uri="{BB962C8B-B14F-4D97-AF65-F5344CB8AC3E}">
        <p14:creationId xmlns:p14="http://schemas.microsoft.com/office/powerpoint/2010/main" val="10508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who are code officials, and what does it take for them to be successful in ensuring building safety?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are essential, qualified and dedicated professionals working in your community. They take safety seriously, and above all are here to help.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9</a:t>
            </a:fld>
            <a:endParaRPr lang="en-US" dirty="0"/>
          </a:p>
        </p:txBody>
      </p:sp>
    </p:spTree>
    <p:extLst>
      <p:ext uri="{BB962C8B-B14F-4D97-AF65-F5344CB8AC3E}">
        <p14:creationId xmlns:p14="http://schemas.microsoft.com/office/powerpoint/2010/main" val="290992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To be successful, code officials should be strong communicators and capable of building relationships and addressing customer service needs with the public, first responders and stakeholders throughout the built environment. They provide guidance and advice to architects, engineers and contractors to help them bring building plans to life, while also ensuring these buildings create a safe and sturdy environment for those who use them.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should also be able to multi-task between the wide variety of projects they may be working on, and have strong attention to detail to inspect the code compliance of each building site or plan.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these skills and abilities, code officials are community-oriented, dedicated to making the world around them a safer place.</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56EB3-D7F4-4B87-85EE-CEC3BE632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60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2B4D8E-AC39-400D-8BB2-90D7352B173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9459C8-32C5-4CAD-AE3C-868F22CD79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A45F835-9F14-4049-82D7-5B2D45F3F5CE}"/>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C6BED2AC-6EBB-4669-B44A-4D89E70E7D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780D43D-C6B6-478E-AA82-2FEDB8FEDB30}"/>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 xmlns:a16="http://schemas.microsoft.com/office/drawing/2014/main" id="{206894C3-BB81-43BE-B38E-4C63A0F25E8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D0C074EA-96A8-47D5-8A0E-A7D0B969BB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2839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58C8E-AA1A-4EA7-BD2F-320B3BDEEF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0004520-C8D4-4DB2-A80D-61572A7095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3055C8-5B8F-403F-A9A9-E172D4F99373}"/>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081DFCA3-EC06-4D93-A010-45BE5F3E21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14968DA-9A14-4FA9-A9A3-484821CDE6FD}"/>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6">
            <a:extLst>
              <a:ext uri="{FF2B5EF4-FFF2-40B4-BE49-F238E27FC236}">
                <a16:creationId xmlns="" xmlns:a16="http://schemas.microsoft.com/office/drawing/2014/main" id="{9945D498-FA79-48E9-B594-6B84BD6A1C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97437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53E95AF-B90D-477A-83CF-189DA54E22E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12DE8A1-67FD-4FF8-ABF5-E0D35014BCE8}"/>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AFD348C-660D-4554-BA5D-847239E3B9E0}"/>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63491002-02B6-4453-A64F-2470E32FD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6687934-6E7C-4164-965E-26988415353B}"/>
              </a:ext>
            </a:extLst>
          </p:cNvPr>
          <p:cNvSpPr>
            <a:spLocks noGrp="1"/>
          </p:cNvSpPr>
          <p:nvPr>
            <p:ph type="sldNum" sz="quarter" idx="12"/>
          </p:nvPr>
        </p:nvSpPr>
        <p:spPr/>
        <p:txBody>
          <a:bodyPr/>
          <a:lstStyle/>
          <a:p>
            <a:fld id="{38A75CE1-963A-4C53-A3E4-0965DC12454C}" type="slidenum">
              <a:rPr lang="en-US" smtClean="0"/>
              <a:t>‹#›</a:t>
            </a:fld>
            <a:endParaRPr lang="en-US" dirty="0"/>
          </a:p>
        </p:txBody>
      </p:sp>
    </p:spTree>
    <p:extLst>
      <p:ext uri="{BB962C8B-B14F-4D97-AF65-F5344CB8AC3E}">
        <p14:creationId xmlns:p14="http://schemas.microsoft.com/office/powerpoint/2010/main" val="142902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114A5D-F8D7-462F-9D2F-2C9C46CC9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0BA848F-1028-45B6-86A9-E7E0A0B601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ECBCF2-E3AD-43A1-849A-5CFB929F70A6}"/>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0339545E-95E7-486E-ABEF-CE3B4F60B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30779D96-7D24-4088-B133-A4AF3A483E5C}"/>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 xmlns:a16="http://schemas.microsoft.com/office/drawing/2014/main" id="{F11868BB-3990-4FF2-A5A6-E7628B50D66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A603981-CFCE-4581-9989-996B1C2F60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25512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20162B-70F4-43AF-ABE4-D13894789E8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000ADBA-DB0D-483C-910C-F9D31ED78A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D822D9D-2B71-4B2F-BB94-4FFD480CAB4F}"/>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04E4A07E-26B1-4BD7-BE6F-C98AAECF84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7FE385B-73CA-4D34-B6BC-5AFC0497E7C4}"/>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 xmlns:a16="http://schemas.microsoft.com/office/drawing/2014/main" id="{87FDEF45-27AF-41E6-9E6C-6E29F51065B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02F0315-9D09-4473-9643-2FDF045456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54605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5D340-CDC4-465B-B0E6-1943071E3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6CEC8A2-E427-4329-B640-D226859339A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543BC2E-8B84-4266-B944-A03C6E6859E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530385F-6EF0-471E-8986-F30CAD5E2104}"/>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6" name="Footer Placeholder 5">
            <a:extLst>
              <a:ext uri="{FF2B5EF4-FFF2-40B4-BE49-F238E27FC236}">
                <a16:creationId xmlns="" xmlns:a16="http://schemas.microsoft.com/office/drawing/2014/main" id="{23E5A8C1-CDCB-49ED-B03C-B0CC787FAD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9447599-51DE-46E7-B601-5EA9BACA908E}"/>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 xmlns:a16="http://schemas.microsoft.com/office/drawing/2014/main" id="{9C3671AA-87F9-4E8E-B0B6-8F66B02379C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5512086-536A-43A0-8A36-1B57423B01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93512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6F1636-2679-40F8-8312-E1010C5D994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4F29C53-DFAC-4428-8D73-E859136F1E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F35B2B8-716D-4A31-9A38-0928F58FE43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9DA240-3126-4945-AC38-0342FC9874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9720BA4-00E6-4BFD-8535-7BC4BCAE828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E705F9B-917F-4834-9504-CA926CFE2E51}"/>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8" name="Footer Placeholder 7">
            <a:extLst>
              <a:ext uri="{FF2B5EF4-FFF2-40B4-BE49-F238E27FC236}">
                <a16:creationId xmlns="" xmlns:a16="http://schemas.microsoft.com/office/drawing/2014/main" id="{CB79A7E4-F29C-4F9B-BEF2-738CB1B42B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6931B509-245E-46F5-88DB-9E65DE277042}"/>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10" name="Picture 2" descr="http://www.astmnewsroom.org/assets/base/ICC_Horz_RGB_HIRESNOV2015.jpg.jpeg">
            <a:extLst>
              <a:ext uri="{FF2B5EF4-FFF2-40B4-BE49-F238E27FC236}">
                <a16:creationId xmlns="" xmlns:a16="http://schemas.microsoft.com/office/drawing/2014/main" id="{E0305E20-80BC-4AE7-B7E5-794E6DFB88C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ECCE4CEA-2E41-4EDE-ACF0-85F641A295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220339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01FEBB-892B-4227-A1C9-CA077F7E31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D73C4B8-B960-4BDD-9B86-8BE591E20190}"/>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4" name="Footer Placeholder 3">
            <a:extLst>
              <a:ext uri="{FF2B5EF4-FFF2-40B4-BE49-F238E27FC236}">
                <a16:creationId xmlns="" xmlns:a16="http://schemas.microsoft.com/office/drawing/2014/main" id="{ED96C6E5-A0EB-4A52-AD52-52287FFC5A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12472A43-1771-4312-A25C-9C155B740697}"/>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6" name="Picture 2" descr="http://www.astmnewsroom.org/assets/base/ICC_Horz_RGB_HIRESNOV2015.jpg.jpeg">
            <a:extLst>
              <a:ext uri="{FF2B5EF4-FFF2-40B4-BE49-F238E27FC236}">
                <a16:creationId xmlns="" xmlns:a16="http://schemas.microsoft.com/office/drawing/2014/main" id="{2D6CA8C4-2C61-4EE5-B438-48FB2B44A9E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659079-02E4-4CDB-B831-3A4EAED8CC10}"/>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3" name="Footer Placeholder 2">
            <a:extLst>
              <a:ext uri="{FF2B5EF4-FFF2-40B4-BE49-F238E27FC236}">
                <a16:creationId xmlns="" xmlns:a16="http://schemas.microsoft.com/office/drawing/2014/main" id="{F8344F78-146B-41A5-9FA7-2D9A454A59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1BA42C2D-9791-4C1E-A77A-BFCE10317B3F}"/>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5" name="Picture 2" descr="http://www.astmnewsroom.org/assets/base/ICC_Horz_RGB_HIRESNOV2015.jpg.jpeg">
            <a:extLst>
              <a:ext uri="{FF2B5EF4-FFF2-40B4-BE49-F238E27FC236}">
                <a16:creationId xmlns="" xmlns:a16="http://schemas.microsoft.com/office/drawing/2014/main" id="{1190719C-3476-4E3E-A51C-F95FBC939AD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ADB84CDB-AE1E-4039-AB94-03EF2A6629A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89143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0A5F80-8A93-406B-B50F-1C20010FBB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859A280-1505-4048-AAF5-2C3269CC59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9A22B19-52F9-4F7F-A6E0-B70CB9281B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AC64613-7E17-4C18-8CD1-8DC66CC45847}"/>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6" name="Footer Placeholder 5">
            <a:extLst>
              <a:ext uri="{FF2B5EF4-FFF2-40B4-BE49-F238E27FC236}">
                <a16:creationId xmlns="" xmlns:a16="http://schemas.microsoft.com/office/drawing/2014/main" id="{C2126144-81C1-4ECF-A666-17F2D6AEFC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13FB97D-4937-4E27-B7DF-6E1A1C12E2E8}"/>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 xmlns:a16="http://schemas.microsoft.com/office/drawing/2014/main" id="{A0B0BB76-31EF-405F-A7BE-F2D49AE0CC9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B414878A-3438-4199-8047-A615A2CA03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227355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7C8DF-052F-4B54-A8BB-578147578E9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44B75BF-4198-40DC-A279-C2338A1ADF6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80B37025-EC65-4D31-820B-A8A7ADB8D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CED5744-FF4F-4344-89A4-28AAC11336AB}"/>
              </a:ext>
            </a:extLst>
          </p:cNvPr>
          <p:cNvSpPr>
            <a:spLocks noGrp="1"/>
          </p:cNvSpPr>
          <p:nvPr>
            <p:ph type="dt" sz="half" idx="10"/>
          </p:nvPr>
        </p:nvSpPr>
        <p:spPr/>
        <p:txBody>
          <a:bodyPr/>
          <a:lstStyle/>
          <a:p>
            <a:fld id="{300B544C-D981-4278-8B61-33DA9CD69747}" type="datetimeFigureOut">
              <a:rPr lang="en-US" smtClean="0"/>
              <a:t>9/21/2017</a:t>
            </a:fld>
            <a:endParaRPr lang="en-US" dirty="0"/>
          </a:p>
        </p:txBody>
      </p:sp>
      <p:sp>
        <p:nvSpPr>
          <p:cNvPr id="6" name="Footer Placeholder 5">
            <a:extLst>
              <a:ext uri="{FF2B5EF4-FFF2-40B4-BE49-F238E27FC236}">
                <a16:creationId xmlns="" xmlns:a16="http://schemas.microsoft.com/office/drawing/2014/main" id="{DC8F1865-A24F-41BE-8A59-D65AC6C9AD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90344949-1F6A-49BB-9889-4FEE66039A4C}"/>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 xmlns:a16="http://schemas.microsoft.com/office/drawing/2014/main" id="{80B0C0E6-5FB5-40FB-B518-EB9F9424985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4CE8FF31-71A6-4DEE-8798-6BD709A6AD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41666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887E4A-815C-4C42-B23A-211BA264F0D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A9F0BAB-931E-4E0A-AF6F-4526B3ED91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415AA2-D6DC-4A2B-9FE5-6B0F99F5B5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B544C-D981-4278-8B61-33DA9CD69747}" type="datetimeFigureOut">
              <a:rPr lang="en-US" smtClean="0"/>
              <a:t>9/21/2017</a:t>
            </a:fld>
            <a:endParaRPr lang="en-US" dirty="0"/>
          </a:p>
        </p:txBody>
      </p:sp>
      <p:sp>
        <p:nvSpPr>
          <p:cNvPr id="5" name="Footer Placeholder 4">
            <a:extLst>
              <a:ext uri="{FF2B5EF4-FFF2-40B4-BE49-F238E27FC236}">
                <a16:creationId xmlns="" xmlns:a16="http://schemas.microsoft.com/office/drawing/2014/main" id="{E7C3E55F-E1F1-495D-9648-45C6D75DA41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2342BB88-253F-4BE9-993B-AE7FD9002D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75CE1-963A-4C53-A3E4-0965DC12454C}" type="slidenum">
              <a:rPr lang="en-US" smtClean="0"/>
              <a:t>‹#›</a:t>
            </a:fld>
            <a:endParaRPr lang="en-US" dirty="0"/>
          </a:p>
        </p:txBody>
      </p:sp>
      <p:pic>
        <p:nvPicPr>
          <p:cNvPr id="9" name="Picture 2" descr="http://www.astmnewsroom.org/assets/base/ICC_Horz_RGB_HIRESNOV2015.jpg.jpeg">
            <a:extLst>
              <a:ext uri="{FF2B5EF4-FFF2-40B4-BE49-F238E27FC236}">
                <a16:creationId xmlns="" xmlns:a16="http://schemas.microsoft.com/office/drawing/2014/main" id="{DD1A4318-E82F-415E-A24A-B23823014D6D}"/>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5497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D37ACB8-A640-4625-8271-97AA58BE99E8}"/>
              </a:ext>
            </a:extLst>
          </p:cNvPr>
          <p:cNvSpPr>
            <a:spLocks noGrp="1"/>
          </p:cNvSpPr>
          <p:nvPr>
            <p:ph idx="4294967295"/>
          </p:nvPr>
        </p:nvSpPr>
        <p:spPr>
          <a:xfrm>
            <a:off x="150312" y="1271239"/>
            <a:ext cx="8765088" cy="5586761"/>
          </a:xfrm>
        </p:spPr>
        <p:txBody>
          <a:bodyPr>
            <a:normAutofit/>
          </a:bodyPr>
          <a:lstStyle/>
          <a:p>
            <a:pPr marL="0" indent="0">
              <a:lnSpc>
                <a:spcPct val="110000"/>
              </a:lnSpc>
              <a:buNone/>
            </a:pPr>
            <a:r>
              <a:rPr lang="en-US" sz="2000" dirty="0">
                <a:latin typeface="Arial" panose="020B0604020202020204" pitchFamily="34" charset="0"/>
                <a:cs typeface="Arial" panose="020B0604020202020204" pitchFamily="34" charset="0"/>
              </a:rPr>
              <a:t>The following presentation provides sample slides and talking points for individuals to use as a guide when promoting and introducing the code official profession to a variety of audiences. </a:t>
            </a:r>
            <a:r>
              <a:rPr lang="en-US" sz="2000" b="1" dirty="0">
                <a:latin typeface="Arial" panose="020B0604020202020204" pitchFamily="34" charset="0"/>
                <a:cs typeface="Arial" panose="020B0604020202020204" pitchFamily="34" charset="0"/>
              </a:rPr>
              <a:t>This slide deck and corresponding talking points are comprehensive and should be used as a guide. </a:t>
            </a:r>
          </a:p>
          <a:p>
            <a:pPr marL="0" indent="0">
              <a:lnSpc>
                <a:spcPct val="110000"/>
              </a:lnSpc>
              <a:buNone/>
            </a:pPr>
            <a:endParaRPr lang="en-US" sz="800" b="1" dirty="0">
              <a:latin typeface="Arial" panose="020B0604020202020204" pitchFamily="34" charset="0"/>
              <a:cs typeface="Arial" panose="020B0604020202020204" pitchFamily="34" charset="0"/>
            </a:endParaRPr>
          </a:p>
          <a:p>
            <a:pPr lvl="1">
              <a:lnSpc>
                <a:spcPct val="110000"/>
              </a:lnSpc>
            </a:pPr>
            <a:r>
              <a:rPr lang="en-US" sz="1700" b="1" dirty="0">
                <a:latin typeface="Arial" panose="020B0604020202020204" pitchFamily="34" charset="0"/>
                <a:cs typeface="Arial" panose="020B0604020202020204" pitchFamily="34" charset="0"/>
              </a:rPr>
              <a:t>Presenters should tailor the presentation to meet time restrictions and the needs of their specific audiences</a:t>
            </a:r>
            <a:r>
              <a:rPr lang="en-US" sz="1700" dirty="0">
                <a:latin typeface="Arial" panose="020B0604020202020204" pitchFamily="34" charset="0"/>
                <a:cs typeface="Arial" panose="020B0604020202020204" pitchFamily="34" charset="0"/>
              </a:rPr>
              <a:t>. We suggest a “basic” presentation to conclude after slide 8, while slides 8-18 provide more context into the profession for an “advanced” audience. Appendix slides are included, should the presenter wish to substitute or leverage additional content outside of those in the pre-set presentation.</a:t>
            </a:r>
          </a:p>
          <a:p>
            <a:pPr lvl="1">
              <a:lnSpc>
                <a:spcPct val="110000"/>
              </a:lnSpc>
            </a:pPr>
            <a:r>
              <a:rPr lang="en-US" sz="1700" dirty="0">
                <a:latin typeface="Arial" panose="020B0604020202020204" pitchFamily="34" charset="0"/>
                <a:cs typeface="Arial" panose="020B0604020202020204" pitchFamily="34" charset="0"/>
              </a:rPr>
              <a:t>The talking points included throughout are intended to provide the speaker with multiple options/suggestions for how to communicate the information presented according to their preferences, goals, and intended audience.</a:t>
            </a:r>
          </a:p>
        </p:txBody>
      </p:sp>
      <p:sp>
        <p:nvSpPr>
          <p:cNvPr id="2" name="Title 1">
            <a:extLst>
              <a:ext uri="{FF2B5EF4-FFF2-40B4-BE49-F238E27FC236}">
                <a16:creationId xmlns="" xmlns:a16="http://schemas.microsoft.com/office/drawing/2014/main" id="{0998B9AD-8ED3-4CB0-94B4-7BFB369C20A8}"/>
              </a:ext>
            </a:extLst>
          </p:cNvPr>
          <p:cNvSpPr>
            <a:spLocks noGrp="1"/>
          </p:cNvSpPr>
          <p:nvPr>
            <p:ph type="title" idx="4294967295"/>
          </p:nvPr>
        </p:nvSpPr>
        <p:spPr>
          <a:xfrm>
            <a:off x="0" y="287338"/>
            <a:ext cx="9144000" cy="1325562"/>
          </a:xfrm>
        </p:spPr>
        <p:txBody>
          <a:bodyPr>
            <a:normAutofit/>
          </a:bodyPr>
          <a:lstStyle/>
          <a:p>
            <a:r>
              <a:rPr lang="en-US" sz="2800" b="1" dirty="0">
                <a:latin typeface="Arial" panose="020B0604020202020204" pitchFamily="34" charset="0"/>
                <a:cs typeface="Arial" panose="020B0604020202020204" pitchFamily="34" charset="0"/>
              </a:rPr>
              <a:t>Presenter Only: Presentation Overview and Goals</a:t>
            </a:r>
          </a:p>
        </p:txBody>
      </p:sp>
    </p:spTree>
    <p:extLst>
      <p:ext uri="{BB962C8B-B14F-4D97-AF65-F5344CB8AC3E}">
        <p14:creationId xmlns:p14="http://schemas.microsoft.com/office/powerpoint/2010/main" val="166862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 xmlns:a16="http://schemas.microsoft.com/office/drawing/2014/main" id="{E02A51DE-99B2-4CD6-801E-CB8486B34D18}"/>
              </a:ext>
            </a:extLst>
          </p:cNvPr>
          <p:cNvGrpSpPr/>
          <p:nvPr/>
        </p:nvGrpSpPr>
        <p:grpSpPr>
          <a:xfrm>
            <a:off x="698500" y="2883323"/>
            <a:ext cx="7747000" cy="1673860"/>
            <a:chOff x="0" y="0"/>
            <a:chExt cx="6861175" cy="1674420"/>
          </a:xfrm>
        </p:grpSpPr>
        <p:grpSp>
          <p:nvGrpSpPr>
            <p:cNvPr id="62" name="Group 61">
              <a:extLst>
                <a:ext uri="{FF2B5EF4-FFF2-40B4-BE49-F238E27FC236}">
                  <a16:creationId xmlns="" xmlns:a16="http://schemas.microsoft.com/office/drawing/2014/main" id="{4F73C08F-06C1-4D20-973D-C009625BA6FF}"/>
                </a:ext>
              </a:extLst>
            </p:cNvPr>
            <p:cNvGrpSpPr/>
            <p:nvPr/>
          </p:nvGrpSpPr>
          <p:grpSpPr>
            <a:xfrm>
              <a:off x="0" y="534389"/>
              <a:ext cx="6861175" cy="1140031"/>
              <a:chOff x="0" y="396379"/>
              <a:chExt cx="6861175" cy="1137660"/>
            </a:xfrm>
          </p:grpSpPr>
          <p:sp>
            <p:nvSpPr>
              <p:cNvPr id="64" name="Rectangle: Rounded Corners 63">
                <a:extLst>
                  <a:ext uri="{FF2B5EF4-FFF2-40B4-BE49-F238E27FC236}">
                    <a16:creationId xmlns="" xmlns:a16="http://schemas.microsoft.com/office/drawing/2014/main" id="{9E20E689-53AF-4569-8282-5A57F4E51DCD}"/>
                  </a:ext>
                </a:extLst>
              </p:cNvPr>
              <p:cNvSpPr/>
              <p:nvPr/>
            </p:nvSpPr>
            <p:spPr>
              <a:xfrm>
                <a:off x="0" y="396379"/>
                <a:ext cx="6861175" cy="1137660"/>
              </a:xfrm>
              <a:prstGeom prst="roundRect">
                <a:avLst>
                  <a:gd name="adj" fmla="val 4219"/>
                </a:avLst>
              </a:prstGeom>
              <a:solidFill>
                <a:srgbClr val="8AC3EA">
                  <a:alpha val="28000"/>
                </a:srgb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rPr>
                  <a:t> </a:t>
                </a:r>
              </a:p>
            </p:txBody>
          </p:sp>
          <p:sp>
            <p:nvSpPr>
              <p:cNvPr id="65" name="Rectangle: Rounded Corners 64">
                <a:extLst>
                  <a:ext uri="{FF2B5EF4-FFF2-40B4-BE49-F238E27FC236}">
                    <a16:creationId xmlns="" xmlns:a16="http://schemas.microsoft.com/office/drawing/2014/main" id="{3C87B0FD-E405-4219-AF08-8F540CBFE0B4}"/>
                  </a:ext>
                </a:extLst>
              </p:cNvPr>
              <p:cNvSpPr/>
              <p:nvPr/>
            </p:nvSpPr>
            <p:spPr>
              <a:xfrm>
                <a:off x="95003" y="470279"/>
                <a:ext cx="2189480"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Relationship Building / Customer Service </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6" name="Rectangle: Rounded Corners 65">
                <a:extLst>
                  <a:ext uri="{FF2B5EF4-FFF2-40B4-BE49-F238E27FC236}">
                    <a16:creationId xmlns="" xmlns:a16="http://schemas.microsoft.com/office/drawing/2014/main" id="{0BBD2704-9DD4-4FC5-8C58-D0CF5BB910FE}"/>
                  </a:ext>
                </a:extLst>
              </p:cNvPr>
              <p:cNvSpPr/>
              <p:nvPr/>
            </p:nvSpPr>
            <p:spPr>
              <a:xfrm>
                <a:off x="94534" y="980918"/>
                <a:ext cx="2178074"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Communications</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7" name="Rectangle: Rounded Corners 66">
                <a:extLst>
                  <a:ext uri="{FF2B5EF4-FFF2-40B4-BE49-F238E27FC236}">
                    <a16:creationId xmlns="" xmlns:a16="http://schemas.microsoft.com/office/drawing/2014/main" id="{0E88F952-FCF9-4239-8359-5978DE1D2E0C}"/>
                  </a:ext>
                </a:extLst>
              </p:cNvPr>
              <p:cNvSpPr/>
              <p:nvPr/>
            </p:nvSpPr>
            <p:spPr>
              <a:xfrm>
                <a:off x="2351315" y="470279"/>
                <a:ext cx="2188845"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Curiosity</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8" name="Rectangle: Rounded Corners 67">
                <a:extLst>
                  <a:ext uri="{FF2B5EF4-FFF2-40B4-BE49-F238E27FC236}">
                    <a16:creationId xmlns="" xmlns:a16="http://schemas.microsoft.com/office/drawing/2014/main" id="{23BC341F-5795-4337-8C17-BFF697C92E65}"/>
                  </a:ext>
                </a:extLst>
              </p:cNvPr>
              <p:cNvSpPr/>
              <p:nvPr/>
            </p:nvSpPr>
            <p:spPr>
              <a:xfrm>
                <a:off x="2339439" y="992794"/>
                <a:ext cx="2189105" cy="47260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Ability to Multi-Task</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9" name="Rectangle: Rounded Corners 68">
                <a:extLst>
                  <a:ext uri="{FF2B5EF4-FFF2-40B4-BE49-F238E27FC236}">
                    <a16:creationId xmlns="" xmlns:a16="http://schemas.microsoft.com/office/drawing/2014/main" id="{10677C42-870F-4A3B-883A-AF2C3C11AABE}"/>
                  </a:ext>
                </a:extLst>
              </p:cNvPr>
              <p:cNvSpPr/>
              <p:nvPr/>
            </p:nvSpPr>
            <p:spPr>
              <a:xfrm>
                <a:off x="4595751" y="992794"/>
                <a:ext cx="2176970"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Attention to Detail </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70" name="Rectangle: Rounded Corners 69">
                <a:extLst>
                  <a:ext uri="{FF2B5EF4-FFF2-40B4-BE49-F238E27FC236}">
                    <a16:creationId xmlns="" xmlns:a16="http://schemas.microsoft.com/office/drawing/2014/main" id="{8637CEA8-C974-4285-9568-3A513118C8E5}"/>
                  </a:ext>
                </a:extLst>
              </p:cNvPr>
              <p:cNvSpPr/>
              <p:nvPr/>
            </p:nvSpPr>
            <p:spPr>
              <a:xfrm>
                <a:off x="4595751" y="470279"/>
                <a:ext cx="2189105" cy="47260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Community-Oriented</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grpSp>
        <p:sp>
          <p:nvSpPr>
            <p:cNvPr id="63" name="Rectangle: Rounded Corners 62">
              <a:extLst>
                <a:ext uri="{FF2B5EF4-FFF2-40B4-BE49-F238E27FC236}">
                  <a16:creationId xmlns="" xmlns:a16="http://schemas.microsoft.com/office/drawing/2014/main" id="{1BA40FDF-E90C-4392-9A0A-AD4FF812C0EF}"/>
                </a:ext>
              </a:extLst>
            </p:cNvPr>
            <p:cNvSpPr/>
            <p:nvPr/>
          </p:nvSpPr>
          <p:spPr>
            <a:xfrm>
              <a:off x="2351314" y="0"/>
              <a:ext cx="2249424" cy="47241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COMPETENCIES</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grpSp>
      <p:sp>
        <p:nvSpPr>
          <p:cNvPr id="47" name="Title 1">
            <a:extLst>
              <a:ext uri="{FF2B5EF4-FFF2-40B4-BE49-F238E27FC236}">
                <a16:creationId xmlns="" xmlns:a16="http://schemas.microsoft.com/office/drawing/2014/main" id="{C5045B0B-591F-4544-AC3B-C1A5549B66CC}"/>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Who are Code Officials?</a:t>
            </a:r>
          </a:p>
        </p:txBody>
      </p:sp>
      <p:grpSp>
        <p:nvGrpSpPr>
          <p:cNvPr id="6" name="Group 5">
            <a:extLst>
              <a:ext uri="{FF2B5EF4-FFF2-40B4-BE49-F238E27FC236}">
                <a16:creationId xmlns="" xmlns:a16="http://schemas.microsoft.com/office/drawing/2014/main" id="{270C9299-4596-4A96-AA6B-3BF40011D688}"/>
              </a:ext>
            </a:extLst>
          </p:cNvPr>
          <p:cNvGrpSpPr/>
          <p:nvPr/>
        </p:nvGrpSpPr>
        <p:grpSpPr>
          <a:xfrm>
            <a:off x="2541264" y="507834"/>
            <a:ext cx="4107371" cy="3414437"/>
            <a:chOff x="2541264" y="507834"/>
            <a:chExt cx="4107371" cy="3414437"/>
          </a:xfrm>
        </p:grpSpPr>
        <p:grpSp>
          <p:nvGrpSpPr>
            <p:cNvPr id="28" name="Group 27">
              <a:extLst>
                <a:ext uri="{FF2B5EF4-FFF2-40B4-BE49-F238E27FC236}">
                  <a16:creationId xmlns="" xmlns:a16="http://schemas.microsoft.com/office/drawing/2014/main" id="{5317A63C-60BD-48A7-A280-1A7C3B634076}"/>
                </a:ext>
              </a:extLst>
            </p:cNvPr>
            <p:cNvGrpSpPr/>
            <p:nvPr/>
          </p:nvGrpSpPr>
          <p:grpSpPr>
            <a:xfrm>
              <a:off x="2541264" y="507834"/>
              <a:ext cx="4107371" cy="3414437"/>
              <a:chOff x="1359041" y="2905847"/>
              <a:chExt cx="6348046" cy="5528242"/>
            </a:xfrm>
          </p:grpSpPr>
          <p:pic>
            <p:nvPicPr>
              <p:cNvPr id="29" name="Graphic 28" descr="House">
                <a:extLst>
                  <a:ext uri="{FF2B5EF4-FFF2-40B4-BE49-F238E27FC236}">
                    <a16:creationId xmlns="" xmlns:a16="http://schemas.microsoft.com/office/drawing/2014/main" id="{96CC33CE-0BAE-4E74-9058-1BB563B381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183063" y="2905847"/>
                <a:ext cx="685800" cy="685800"/>
              </a:xfrm>
              <a:prstGeom prst="rect">
                <a:avLst/>
              </a:prstGeom>
            </p:spPr>
          </p:pic>
          <p:pic>
            <p:nvPicPr>
              <p:cNvPr id="30" name="Graphic 29" descr="City">
                <a:extLst>
                  <a:ext uri="{FF2B5EF4-FFF2-40B4-BE49-F238E27FC236}">
                    <a16:creationId xmlns="" xmlns:a16="http://schemas.microsoft.com/office/drawing/2014/main" id="{062C7FBB-C5B5-4C89-92ED-962D8F1459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9372177">
                <a:off x="2513099" y="3574775"/>
                <a:ext cx="685800" cy="685800"/>
              </a:xfrm>
              <a:prstGeom prst="rect">
                <a:avLst/>
              </a:prstGeom>
            </p:spPr>
          </p:pic>
          <p:pic>
            <p:nvPicPr>
              <p:cNvPr id="31" name="Graphic 30" descr="Store">
                <a:extLst>
                  <a:ext uri="{FF2B5EF4-FFF2-40B4-BE49-F238E27FC236}">
                    <a16:creationId xmlns="" xmlns:a16="http://schemas.microsoft.com/office/drawing/2014/main" id="{4054FA30-52F1-494C-9ED7-8C1FC6FAA0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41354">
                <a:off x="5865401" y="3471820"/>
                <a:ext cx="685800" cy="685800"/>
              </a:xfrm>
              <a:prstGeom prst="rect">
                <a:avLst/>
              </a:prstGeom>
            </p:spPr>
          </p:pic>
          <p:grpSp>
            <p:nvGrpSpPr>
              <p:cNvPr id="32" name="Group 31">
                <a:extLst>
                  <a:ext uri="{FF2B5EF4-FFF2-40B4-BE49-F238E27FC236}">
                    <a16:creationId xmlns="" xmlns:a16="http://schemas.microsoft.com/office/drawing/2014/main" id="{7C5CDAE0-E14F-4F33-AA62-E9BB17EA3ECD}"/>
                  </a:ext>
                </a:extLst>
              </p:cNvPr>
              <p:cNvGrpSpPr/>
              <p:nvPr/>
            </p:nvGrpSpPr>
            <p:grpSpPr>
              <a:xfrm>
                <a:off x="2149276" y="3591646"/>
                <a:ext cx="4842443" cy="4842443"/>
                <a:chOff x="-44908" y="2592160"/>
                <a:chExt cx="8531680" cy="8531679"/>
              </a:xfrm>
            </p:grpSpPr>
            <p:sp>
              <p:nvSpPr>
                <p:cNvPr id="42" name="Block Arc 41">
                  <a:extLst>
                    <a:ext uri="{FF2B5EF4-FFF2-40B4-BE49-F238E27FC236}">
                      <a16:creationId xmlns="" xmlns:a16="http://schemas.microsoft.com/office/drawing/2014/main" id="{C4A1E39B-1609-47F0-B0F5-183D77258706}"/>
                    </a:ext>
                  </a:extLst>
                </p:cNvPr>
                <p:cNvSpPr/>
                <p:nvPr/>
              </p:nvSpPr>
              <p:spPr>
                <a:xfrm>
                  <a:off x="576942" y="3167745"/>
                  <a:ext cx="7339105" cy="7381010"/>
                </a:xfrm>
                <a:prstGeom prst="blockArc">
                  <a:avLst>
                    <a:gd name="adj1" fmla="val 10686725"/>
                    <a:gd name="adj2" fmla="val 152602"/>
                    <a:gd name="adj3" fmla="val 14570"/>
                  </a:avLst>
                </a:prstGeom>
                <a:solidFill>
                  <a:srgbClr val="0B5940"/>
                </a:solid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Block Arc 45">
                  <a:extLst>
                    <a:ext uri="{FF2B5EF4-FFF2-40B4-BE49-F238E27FC236}">
                      <a16:creationId xmlns="" xmlns:a16="http://schemas.microsoft.com/office/drawing/2014/main" id="{0017EFB7-A0E6-47E7-B531-712AE89D407F}"/>
                    </a:ext>
                  </a:extLst>
                </p:cNvPr>
                <p:cNvSpPr/>
                <p:nvPr/>
              </p:nvSpPr>
              <p:spPr>
                <a:xfrm>
                  <a:off x="-44908" y="2592160"/>
                  <a:ext cx="8531680" cy="8531679"/>
                </a:xfrm>
                <a:prstGeom prst="blockArc">
                  <a:avLst>
                    <a:gd name="adj1" fmla="val 10800000"/>
                    <a:gd name="adj2" fmla="val 9738"/>
                    <a:gd name="adj3" fmla="val 9704"/>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Block Arc 47">
                  <a:extLst>
                    <a:ext uri="{FF2B5EF4-FFF2-40B4-BE49-F238E27FC236}">
                      <a16:creationId xmlns="" xmlns:a16="http://schemas.microsoft.com/office/drawing/2014/main" id="{32E2D53E-FAC8-4314-AD3E-DF33467983AD}"/>
                    </a:ext>
                  </a:extLst>
                </p:cNvPr>
                <p:cNvSpPr/>
                <p:nvPr/>
              </p:nvSpPr>
              <p:spPr>
                <a:xfrm>
                  <a:off x="1469568" y="4106636"/>
                  <a:ext cx="5502728" cy="5502728"/>
                </a:xfrm>
                <a:prstGeom prst="blockArc">
                  <a:avLst>
                    <a:gd name="adj1" fmla="val 10800000"/>
                    <a:gd name="adj2" fmla="val 10597"/>
                    <a:gd name="adj3" fmla="val 1297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 name="Graphic 37" descr="Barn">
                <a:extLst>
                  <a:ext uri="{FF2B5EF4-FFF2-40B4-BE49-F238E27FC236}">
                    <a16:creationId xmlns="" xmlns:a16="http://schemas.microsoft.com/office/drawing/2014/main" id="{191E5EF0-4DC2-471F-A5BE-8C5EB648E8A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7263687">
                <a:off x="1643417" y="4746906"/>
                <a:ext cx="685800" cy="685800"/>
              </a:xfrm>
              <a:prstGeom prst="rect">
                <a:avLst/>
              </a:prstGeom>
            </p:spPr>
          </p:pic>
          <p:pic>
            <p:nvPicPr>
              <p:cNvPr id="40" name="Graphic 39" descr="Schoolhouse">
                <a:extLst>
                  <a:ext uri="{FF2B5EF4-FFF2-40B4-BE49-F238E27FC236}">
                    <a16:creationId xmlns="" xmlns:a16="http://schemas.microsoft.com/office/drawing/2014/main" id="{3B6AEBA2-930C-4678-BD11-0306B07F82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4299008">
                <a:off x="6776605" y="4749293"/>
                <a:ext cx="685800" cy="685800"/>
              </a:xfrm>
              <a:prstGeom prst="rect">
                <a:avLst/>
              </a:prstGeom>
            </p:spPr>
          </p:pic>
          <p:sp>
            <p:nvSpPr>
              <p:cNvPr id="41" name="Rectangle 40">
                <a:extLst>
                  <a:ext uri="{FF2B5EF4-FFF2-40B4-BE49-F238E27FC236}">
                    <a16:creationId xmlns="" xmlns:a16="http://schemas.microsoft.com/office/drawing/2014/main" id="{D5E41BEF-E43C-4533-892E-5FA52B294594}"/>
                  </a:ext>
                </a:extLst>
              </p:cNvPr>
              <p:cNvSpPr/>
              <p:nvPr/>
            </p:nvSpPr>
            <p:spPr>
              <a:xfrm>
                <a:off x="1359041" y="6012869"/>
                <a:ext cx="6348046" cy="150979"/>
              </a:xfrm>
              <a:prstGeom prst="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9" name="Picture 48" descr="C:\Users\Cynthia Lu\AppData\Local\Microsoft\Windows\INetCache\Content.Word\ICC_CodeOfficials-01.png">
              <a:extLst>
                <a:ext uri="{FF2B5EF4-FFF2-40B4-BE49-F238E27FC236}">
                  <a16:creationId xmlns="" xmlns:a16="http://schemas.microsoft.com/office/drawing/2014/main" id="{94CD4648-AABC-42B2-A70A-186CE5A07E9C}"/>
                </a:ext>
              </a:extLst>
            </p:cNvPr>
            <p:cNvPicPr/>
            <p:nvPr/>
          </p:nvPicPr>
          <p:blipFill rotWithShape="1">
            <a:blip r:embed="rId13" cstate="print">
              <a:extLst>
                <a:ext uri="{28A0092B-C50C-407E-A947-70E740481C1C}">
                  <a14:useLocalDpi xmlns:a14="http://schemas.microsoft.com/office/drawing/2010/main" val="0"/>
                </a:ext>
              </a:extLst>
            </a:blip>
            <a:srcRect l="17181" t="8695" r="66447" b="62441"/>
            <a:stretch/>
          </p:blipFill>
          <p:spPr bwMode="auto">
            <a:xfrm>
              <a:off x="3957889" y="1153118"/>
              <a:ext cx="1292542" cy="127762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704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CE23DC-C809-4BDB-97F6-C9803AB58564}"/>
              </a:ext>
            </a:extLst>
          </p:cNvPr>
          <p:cNvSpPr>
            <a:spLocks noGrp="1"/>
          </p:cNvSpPr>
          <p:nvPr>
            <p:ph type="ctrTitle"/>
          </p:nvPr>
        </p:nvSpPr>
        <p:spPr>
          <a:xfrm>
            <a:off x="376405" y="1625032"/>
            <a:ext cx="8540353" cy="572147"/>
          </a:xfrm>
        </p:spPr>
        <p:txBody>
          <a:bodyPr>
            <a:noAutofit/>
          </a:bodyPr>
          <a:lstStyle/>
          <a:p>
            <a:pPr>
              <a:lnSpc>
                <a:spcPct val="110000"/>
              </a:lnSpc>
            </a:pPr>
            <a:r>
              <a:rPr lang="en-US" sz="2800" b="1" dirty="0">
                <a:solidFill>
                  <a:srgbClr val="49AA42"/>
                </a:solidFill>
                <a:latin typeface="Arial" panose="020B0604020202020204" pitchFamily="34" charset="0"/>
                <a:cs typeface="Arial" panose="020B0604020202020204" pitchFamily="34" charset="0"/>
              </a:rPr>
              <a:t>Their knowledge spans every aspect of the life of a building – from the bottom of the foundation to the top of the roof – and everything in between.</a:t>
            </a:r>
          </a:p>
        </p:txBody>
      </p:sp>
      <p:sp>
        <p:nvSpPr>
          <p:cNvPr id="84" name="Rectangle: Rounded Corners 83">
            <a:extLst>
              <a:ext uri="{FF2B5EF4-FFF2-40B4-BE49-F238E27FC236}">
                <a16:creationId xmlns="" xmlns:a16="http://schemas.microsoft.com/office/drawing/2014/main" id="{B0FF4B4C-723E-4264-AEA9-372BE7DE03DF}"/>
              </a:ext>
            </a:extLst>
          </p:cNvPr>
          <p:cNvSpPr/>
          <p:nvPr/>
        </p:nvSpPr>
        <p:spPr>
          <a:xfrm>
            <a:off x="1215532" y="4085781"/>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Fire</a:t>
            </a:r>
          </a:p>
        </p:txBody>
      </p:sp>
      <p:sp>
        <p:nvSpPr>
          <p:cNvPr id="85" name="Rectangle: Rounded Corners 84">
            <a:extLst>
              <a:ext uri="{FF2B5EF4-FFF2-40B4-BE49-F238E27FC236}">
                <a16:creationId xmlns="" xmlns:a16="http://schemas.microsoft.com/office/drawing/2014/main" id="{08DAFF4D-DC02-451E-957E-503D4F61C558}"/>
              </a:ext>
            </a:extLst>
          </p:cNvPr>
          <p:cNvSpPr/>
          <p:nvPr/>
        </p:nvSpPr>
        <p:spPr>
          <a:xfrm>
            <a:off x="1233769" y="242134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Energy Conservation</a:t>
            </a:r>
          </a:p>
        </p:txBody>
      </p:sp>
      <p:sp>
        <p:nvSpPr>
          <p:cNvPr id="86" name="Rectangle: Rounded Corners 85">
            <a:extLst>
              <a:ext uri="{FF2B5EF4-FFF2-40B4-BE49-F238E27FC236}">
                <a16:creationId xmlns="" xmlns:a16="http://schemas.microsoft.com/office/drawing/2014/main" id="{7AA1D85F-8DE9-4B26-908D-D1BD15E9E61A}"/>
              </a:ext>
            </a:extLst>
          </p:cNvPr>
          <p:cNvSpPr/>
          <p:nvPr/>
        </p:nvSpPr>
        <p:spPr>
          <a:xfrm>
            <a:off x="1206414" y="4917999"/>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Fuel Gas</a:t>
            </a:r>
          </a:p>
        </p:txBody>
      </p:sp>
      <p:sp>
        <p:nvSpPr>
          <p:cNvPr id="87" name="Rectangle: Rounded Corners 86">
            <a:extLst>
              <a:ext uri="{FF2B5EF4-FFF2-40B4-BE49-F238E27FC236}">
                <a16:creationId xmlns="" xmlns:a16="http://schemas.microsoft.com/office/drawing/2014/main" id="{B96F83A7-458C-422A-912F-65FF899E060C}"/>
              </a:ext>
            </a:extLst>
          </p:cNvPr>
          <p:cNvSpPr/>
          <p:nvPr/>
        </p:nvSpPr>
        <p:spPr>
          <a:xfrm>
            <a:off x="1224650" y="3253563"/>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Plumbing</a:t>
            </a:r>
          </a:p>
        </p:txBody>
      </p:sp>
      <p:sp>
        <p:nvSpPr>
          <p:cNvPr id="88" name="Rectangle: Rounded Corners 87">
            <a:extLst>
              <a:ext uri="{FF2B5EF4-FFF2-40B4-BE49-F238E27FC236}">
                <a16:creationId xmlns="" xmlns:a16="http://schemas.microsoft.com/office/drawing/2014/main" id="{D3AB764E-C2ED-44D9-A8C3-F1B61676072F}"/>
              </a:ext>
            </a:extLst>
          </p:cNvPr>
          <p:cNvSpPr/>
          <p:nvPr/>
        </p:nvSpPr>
        <p:spPr>
          <a:xfrm>
            <a:off x="6638934" y="4085781"/>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Swimming Pool and Spa</a:t>
            </a:r>
          </a:p>
        </p:txBody>
      </p:sp>
      <p:sp>
        <p:nvSpPr>
          <p:cNvPr id="89" name="Rectangle: Rounded Corners 88">
            <a:extLst>
              <a:ext uri="{FF2B5EF4-FFF2-40B4-BE49-F238E27FC236}">
                <a16:creationId xmlns="" xmlns:a16="http://schemas.microsoft.com/office/drawing/2014/main" id="{91C9D2FC-18DA-4B7E-A700-524AFE769724}"/>
              </a:ext>
            </a:extLst>
          </p:cNvPr>
          <p:cNvSpPr/>
          <p:nvPr/>
        </p:nvSpPr>
        <p:spPr>
          <a:xfrm>
            <a:off x="6638934" y="242134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Mechanical </a:t>
            </a:r>
          </a:p>
        </p:txBody>
      </p:sp>
      <p:sp>
        <p:nvSpPr>
          <p:cNvPr id="90" name="Rectangle: Rounded Corners 89">
            <a:extLst>
              <a:ext uri="{FF2B5EF4-FFF2-40B4-BE49-F238E27FC236}">
                <a16:creationId xmlns="" xmlns:a16="http://schemas.microsoft.com/office/drawing/2014/main" id="{15D97369-0CC3-4FA9-B0ED-9A9BAC566829}"/>
              </a:ext>
            </a:extLst>
          </p:cNvPr>
          <p:cNvSpPr/>
          <p:nvPr/>
        </p:nvSpPr>
        <p:spPr>
          <a:xfrm>
            <a:off x="6611579" y="4917999"/>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Property Maintenance</a:t>
            </a:r>
          </a:p>
        </p:txBody>
      </p:sp>
      <p:sp>
        <p:nvSpPr>
          <p:cNvPr id="91" name="Rectangle: Rounded Corners 90">
            <a:extLst>
              <a:ext uri="{FF2B5EF4-FFF2-40B4-BE49-F238E27FC236}">
                <a16:creationId xmlns="" xmlns:a16="http://schemas.microsoft.com/office/drawing/2014/main" id="{35106D1C-47DE-4C6F-8E44-ACAA9BC998C2}"/>
              </a:ext>
            </a:extLst>
          </p:cNvPr>
          <p:cNvSpPr/>
          <p:nvPr/>
        </p:nvSpPr>
        <p:spPr>
          <a:xfrm>
            <a:off x="6638934" y="3253563"/>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Green Construction </a:t>
            </a:r>
          </a:p>
        </p:txBody>
      </p:sp>
      <p:sp>
        <p:nvSpPr>
          <p:cNvPr id="92" name="Rectangle: Rounded Corners 91">
            <a:extLst>
              <a:ext uri="{FF2B5EF4-FFF2-40B4-BE49-F238E27FC236}">
                <a16:creationId xmlns="" xmlns:a16="http://schemas.microsoft.com/office/drawing/2014/main" id="{60FC3393-46BE-42B1-AEAB-8E2B2DEE552B}"/>
              </a:ext>
            </a:extLst>
          </p:cNvPr>
          <p:cNvSpPr/>
          <p:nvPr/>
        </p:nvSpPr>
        <p:spPr>
          <a:xfrm>
            <a:off x="1206414" y="575021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Residential</a:t>
            </a:r>
          </a:p>
        </p:txBody>
      </p:sp>
      <p:sp>
        <p:nvSpPr>
          <p:cNvPr id="93" name="Rectangle: Rounded Corners 92">
            <a:extLst>
              <a:ext uri="{FF2B5EF4-FFF2-40B4-BE49-F238E27FC236}">
                <a16:creationId xmlns="" xmlns:a16="http://schemas.microsoft.com/office/drawing/2014/main" id="{AB2743CD-03EA-452B-8621-32CF24FC18B5}"/>
              </a:ext>
            </a:extLst>
          </p:cNvPr>
          <p:cNvSpPr/>
          <p:nvPr/>
        </p:nvSpPr>
        <p:spPr>
          <a:xfrm>
            <a:off x="6638934" y="575021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Zoning</a:t>
            </a:r>
          </a:p>
        </p:txBody>
      </p:sp>
      <p:pic>
        <p:nvPicPr>
          <p:cNvPr id="16" name="Picture 15">
            <a:extLst>
              <a:ext uri="{FF2B5EF4-FFF2-40B4-BE49-F238E27FC236}">
                <a16:creationId xmlns="" xmlns:a16="http://schemas.microsoft.com/office/drawing/2014/main" id="{6E8D16EA-268E-48C1-83E6-C8E504CF3B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91" b="99167" l="37396" r="67917">
                        <a14:foregroundMark x1="37292" y1="27660" x2="47917" y2="35615"/>
                        <a14:foregroundMark x1="47917" y1="35615" x2="59479" y2="70675"/>
                        <a14:foregroundMark x1="59479" y1="70675" x2="61563" y2="81406"/>
                        <a14:foregroundMark x1="61563" y1="81406" x2="58906" y2="90564"/>
                        <a14:foregroundMark x1="58906" y1="90564" x2="46302" y2="93617"/>
                        <a14:foregroundMark x1="46302" y1="93617" x2="44115" y2="92784"/>
                        <a14:foregroundMark x1="40938" y1="95282" x2="62656" y2="51619"/>
                        <a14:foregroundMark x1="62656" y1="51619" x2="66667" y2="33950"/>
                        <a14:foregroundMark x1="66667" y1="33950" x2="60469" y2="38668"/>
                        <a14:foregroundMark x1="60469" y1="38668" x2="60208" y2="47919"/>
                        <a14:foregroundMark x1="60208" y1="47919" x2="63750" y2="54857"/>
                        <a14:foregroundMark x1="63750" y1="54857" x2="63646" y2="86309"/>
                        <a14:foregroundMark x1="63646" y1="86309" x2="62135" y2="95837"/>
                        <a14:foregroundMark x1="62135" y1="95837" x2="60625" y2="98705"/>
                        <a14:foregroundMark x1="39063" y1="93617" x2="40521" y2="83349"/>
                        <a14:foregroundMark x1="40521" y1="83349" x2="39167" y2="63182"/>
                        <a14:foregroundMark x1="39167" y1="63182" x2="39219" y2="42738"/>
                        <a14:foregroundMark x1="39219" y1="42738" x2="37396" y2="33302"/>
                        <a14:foregroundMark x1="37396" y1="33302" x2="38438" y2="27660"/>
                        <a14:foregroundMark x1="66823" y1="86864" x2="64375" y2="54672"/>
                        <a14:foregroundMark x1="64375" y1="54672" x2="57500" y2="37558"/>
                        <a14:foregroundMark x1="57500" y1="37558" x2="46615" y2="30712"/>
                        <a14:foregroundMark x1="46615" y1="30712" x2="51823" y2="29510"/>
                        <a14:foregroundMark x1="51823" y1="29510" x2="57448" y2="30712"/>
                        <a14:foregroundMark x1="57448" y1="30712" x2="63438" y2="29417"/>
                        <a14:foregroundMark x1="63438" y1="29417" x2="61250" y2="41443"/>
                        <a14:foregroundMark x1="61250" y1="41443" x2="61719" y2="63830"/>
                        <a14:foregroundMark x1="61719" y1="63830" x2="59740" y2="74746"/>
                        <a14:foregroundMark x1="59740" y1="74746" x2="56667" y2="80111"/>
                        <a14:foregroundMark x1="59010" y1="27845" x2="61927" y2="27475"/>
                        <a14:foregroundMark x1="65365" y1="28677" x2="65365" y2="28677"/>
                        <a14:foregroundMark x1="65052" y1="97872" x2="48646" y2="96115"/>
                        <a14:foregroundMark x1="48646" y1="96115" x2="39323" y2="98057"/>
                        <a14:foregroundMark x1="67344" y1="27845" x2="66250" y2="38760"/>
                        <a14:foregroundMark x1="39427" y1="27937" x2="45208" y2="29325"/>
                        <a14:foregroundMark x1="45208" y1="29325" x2="57760" y2="27290"/>
                        <a14:foregroundMark x1="57760" y1="27290" x2="63542" y2="27567"/>
                        <a14:foregroundMark x1="63542" y1="27567" x2="65208" y2="47641"/>
                        <a14:foregroundMark x1="65208" y1="47641" x2="60104" y2="53006"/>
                        <a14:foregroundMark x1="60104" y1="53006" x2="60156" y2="72525"/>
                        <a14:foregroundMark x1="60156" y1="72525" x2="65677" y2="92692"/>
                        <a14:foregroundMark x1="65677" y1="92692" x2="60469" y2="97410"/>
                        <a14:foregroundMark x1="60469" y1="97410" x2="55000" y2="99167"/>
                        <a14:foregroundMark x1="55000" y1="99167" x2="43490" y2="97317"/>
                        <a14:foregroundMark x1="43490" y1="97317" x2="37865" y2="98982"/>
                        <a14:foregroundMark x1="37865" y1="98982" x2="37865" y2="92877"/>
                        <a14:foregroundMark x1="66667" y1="97225" x2="66667" y2="97225"/>
                        <a14:foregroundMark x1="66250" y1="97132" x2="65260" y2="85384"/>
                        <a14:foregroundMark x1="67917" y1="99167" x2="65833" y2="84921"/>
                        <a14:backgroundMark x1="41094" y1="11008" x2="36667" y2="20352"/>
                        <a14:backgroundMark x1="36667" y1="20352" x2="36667" y2="20352"/>
                        <a14:backgroundMark x1="64896" y1="8511" x2="70781" y2="21184"/>
                      </a14:backgroundRemoval>
                    </a14:imgEffect>
                  </a14:imgLayer>
                </a14:imgProps>
              </a:ext>
              <a:ext uri="{28A0092B-C50C-407E-A947-70E740481C1C}">
                <a14:useLocalDpi xmlns:a14="http://schemas.microsoft.com/office/drawing/2010/main" val="0"/>
              </a:ext>
            </a:extLst>
          </a:blip>
          <a:srcRect l="34948" t="26072" r="30317"/>
          <a:stretch/>
        </p:blipFill>
        <p:spPr>
          <a:xfrm>
            <a:off x="2699823" y="2197179"/>
            <a:ext cx="3893519" cy="4665685"/>
          </a:xfrm>
          <a:prstGeom prst="rect">
            <a:avLst/>
          </a:prstGeom>
        </p:spPr>
      </p:pic>
    </p:spTree>
    <p:extLst>
      <p:ext uri="{BB962C8B-B14F-4D97-AF65-F5344CB8AC3E}">
        <p14:creationId xmlns:p14="http://schemas.microsoft.com/office/powerpoint/2010/main" val="8502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 xmlns:a16="http://schemas.microsoft.com/office/drawing/2014/main" id="{71DD57BD-6A6D-404A-A189-147DAF54D41C}"/>
              </a:ext>
            </a:extLst>
          </p:cNvPr>
          <p:cNvSpPr txBox="1">
            <a:spLocks/>
          </p:cNvSpPr>
          <p:nvPr/>
        </p:nvSpPr>
        <p:spPr>
          <a:xfrm>
            <a:off x="396421" y="1034884"/>
            <a:ext cx="8394653"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14" name="Title 1">
            <a:extLst>
              <a:ext uri="{FF2B5EF4-FFF2-40B4-BE49-F238E27FC236}">
                <a16:creationId xmlns="" xmlns:a16="http://schemas.microsoft.com/office/drawing/2014/main" id="{C2BD8EE4-4703-45B8-88E7-18CED53AC011}"/>
              </a:ext>
            </a:extLst>
          </p:cNvPr>
          <p:cNvSpPr txBox="1">
            <a:spLocks/>
          </p:cNvSpPr>
          <p:nvPr/>
        </p:nvSpPr>
        <p:spPr>
          <a:xfrm>
            <a:off x="96968" y="2693077"/>
            <a:ext cx="2977978" cy="11553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Public Protection</a:t>
            </a:r>
          </a:p>
        </p:txBody>
      </p:sp>
      <p:sp>
        <p:nvSpPr>
          <p:cNvPr id="15" name="Title 1">
            <a:extLst>
              <a:ext uri="{FF2B5EF4-FFF2-40B4-BE49-F238E27FC236}">
                <a16:creationId xmlns="" xmlns:a16="http://schemas.microsoft.com/office/drawing/2014/main" id="{90D9C04C-9222-4E21-AD2E-CE590E19AE51}"/>
              </a:ext>
            </a:extLst>
          </p:cNvPr>
          <p:cNvSpPr txBox="1">
            <a:spLocks/>
          </p:cNvSpPr>
          <p:nvPr/>
        </p:nvSpPr>
        <p:spPr>
          <a:xfrm>
            <a:off x="3263266" y="2693077"/>
            <a:ext cx="2639213" cy="9489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Code Compliance</a:t>
            </a:r>
          </a:p>
        </p:txBody>
      </p:sp>
      <p:sp>
        <p:nvSpPr>
          <p:cNvPr id="16" name="Title 1">
            <a:extLst>
              <a:ext uri="{FF2B5EF4-FFF2-40B4-BE49-F238E27FC236}">
                <a16:creationId xmlns="" xmlns:a16="http://schemas.microsoft.com/office/drawing/2014/main" id="{8A7B157E-379A-45A1-B134-43FDDA639E09}"/>
              </a:ext>
            </a:extLst>
          </p:cNvPr>
          <p:cNvSpPr txBox="1">
            <a:spLocks/>
          </p:cNvSpPr>
          <p:nvPr/>
        </p:nvSpPr>
        <p:spPr>
          <a:xfrm>
            <a:off x="6316467" y="2693077"/>
            <a:ext cx="2639213" cy="9489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Economic Development</a:t>
            </a:r>
          </a:p>
        </p:txBody>
      </p:sp>
      <p:pic>
        <p:nvPicPr>
          <p:cNvPr id="6" name="Picture 5">
            <a:extLst>
              <a:ext uri="{FF2B5EF4-FFF2-40B4-BE49-F238E27FC236}">
                <a16:creationId xmlns="" xmlns:a16="http://schemas.microsoft.com/office/drawing/2014/main" id="{7D8C8C42-A3C2-4A82-84AB-80984F511BCC}"/>
              </a:ext>
            </a:extLst>
          </p:cNvPr>
          <p:cNvPicPr>
            <a:picLocks noChangeAspect="1"/>
          </p:cNvPicPr>
          <p:nvPr/>
        </p:nvPicPr>
        <p:blipFill rotWithShape="1">
          <a:blip r:embed="rId3">
            <a:extLst>
              <a:ext uri="{28A0092B-C50C-407E-A947-70E740481C1C}">
                <a14:useLocalDpi xmlns:a14="http://schemas.microsoft.com/office/drawing/2010/main" val="0"/>
              </a:ext>
            </a:extLst>
          </a:blip>
          <a:srcRect b="39239"/>
          <a:stretch/>
        </p:blipFill>
        <p:spPr>
          <a:xfrm>
            <a:off x="0" y="3755979"/>
            <a:ext cx="9144000" cy="3123602"/>
          </a:xfrm>
          <a:prstGeom prst="rect">
            <a:avLst/>
          </a:prstGeom>
        </p:spPr>
      </p:pic>
      <p:sp>
        <p:nvSpPr>
          <p:cNvPr id="4" name="Title 1">
            <a:extLst>
              <a:ext uri="{FF2B5EF4-FFF2-40B4-BE49-F238E27FC236}">
                <a16:creationId xmlns="" xmlns:a16="http://schemas.microsoft.com/office/drawing/2014/main" id="{A7B2B882-658F-43A3-9788-0AC80BA2E0EE}"/>
              </a:ext>
            </a:extLst>
          </p:cNvPr>
          <p:cNvSpPr txBox="1">
            <a:spLocks/>
          </p:cNvSpPr>
          <p:nvPr/>
        </p:nvSpPr>
        <p:spPr>
          <a:xfrm>
            <a:off x="21747" y="377742"/>
            <a:ext cx="9122253" cy="103488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  They impact every building in </a:t>
            </a:r>
          </a:p>
          <a:p>
            <a:pPr algn="ctr"/>
            <a:r>
              <a:rPr lang="en-US" sz="3200" b="1" dirty="0">
                <a:solidFill>
                  <a:srgbClr val="49AA42"/>
                </a:solidFill>
                <a:latin typeface="Arial" panose="020B0604020202020204" pitchFamily="34" charset="0"/>
                <a:cs typeface="Arial" panose="020B0604020202020204" pitchFamily="34" charset="0"/>
              </a:rPr>
              <a:t>every community.</a:t>
            </a:r>
          </a:p>
        </p:txBody>
      </p:sp>
      <p:pic>
        <p:nvPicPr>
          <p:cNvPr id="3" name="Picture 2">
            <a:extLst>
              <a:ext uri="{FF2B5EF4-FFF2-40B4-BE49-F238E27FC236}">
                <a16:creationId xmlns="" xmlns:a16="http://schemas.microsoft.com/office/drawing/2014/main" id="{3FFB8958-7440-4F92-8A36-DA0B5F18D14F}"/>
              </a:ext>
            </a:extLst>
          </p:cNvPr>
          <p:cNvPicPr>
            <a:picLocks noChangeAspect="1"/>
          </p:cNvPicPr>
          <p:nvPr/>
        </p:nvPicPr>
        <p:blipFill rotWithShape="1">
          <a:blip r:embed="rId4">
            <a:extLst>
              <a:ext uri="{28A0092B-C50C-407E-A947-70E740481C1C}">
                <a14:useLocalDpi xmlns:a14="http://schemas.microsoft.com/office/drawing/2010/main" val="0"/>
              </a:ext>
            </a:extLst>
          </a:blip>
          <a:srcRect l="1610" t="62102" r="79526" b="10623"/>
          <a:stretch/>
        </p:blipFill>
        <p:spPr>
          <a:xfrm>
            <a:off x="6574533" y="1330328"/>
            <a:ext cx="1966205" cy="1599122"/>
          </a:xfrm>
          <a:prstGeom prst="rect">
            <a:avLst/>
          </a:prstGeom>
        </p:spPr>
      </p:pic>
      <p:pic>
        <p:nvPicPr>
          <p:cNvPr id="13" name="Picture 12">
            <a:extLst>
              <a:ext uri="{FF2B5EF4-FFF2-40B4-BE49-F238E27FC236}">
                <a16:creationId xmlns="" xmlns:a16="http://schemas.microsoft.com/office/drawing/2014/main" id="{63028FB3-E5C9-42C2-BD1F-BCC020DCA429}"/>
              </a:ext>
            </a:extLst>
          </p:cNvPr>
          <p:cNvPicPr>
            <a:picLocks noChangeAspect="1"/>
          </p:cNvPicPr>
          <p:nvPr/>
        </p:nvPicPr>
        <p:blipFill rotWithShape="1">
          <a:blip r:embed="rId4">
            <a:extLst>
              <a:ext uri="{28A0092B-C50C-407E-A947-70E740481C1C}">
                <a14:useLocalDpi xmlns:a14="http://schemas.microsoft.com/office/drawing/2010/main" val="0"/>
              </a:ext>
            </a:extLst>
          </a:blip>
          <a:srcRect l="39354" t="61227" r="41782" b="11498"/>
          <a:stretch/>
        </p:blipFill>
        <p:spPr>
          <a:xfrm>
            <a:off x="3997336" y="1262114"/>
            <a:ext cx="1966205" cy="1599122"/>
          </a:xfrm>
          <a:prstGeom prst="rect">
            <a:avLst/>
          </a:prstGeom>
        </p:spPr>
      </p:pic>
      <p:pic>
        <p:nvPicPr>
          <p:cNvPr id="17" name="Picture 16">
            <a:extLst>
              <a:ext uri="{FF2B5EF4-FFF2-40B4-BE49-F238E27FC236}">
                <a16:creationId xmlns="" xmlns:a16="http://schemas.microsoft.com/office/drawing/2014/main" id="{F1D48B9E-23E0-433A-AED5-B47AB54A1339}"/>
              </a:ext>
            </a:extLst>
          </p:cNvPr>
          <p:cNvPicPr>
            <a:picLocks noChangeAspect="1"/>
          </p:cNvPicPr>
          <p:nvPr/>
        </p:nvPicPr>
        <p:blipFill rotWithShape="1">
          <a:blip r:embed="rId4">
            <a:extLst>
              <a:ext uri="{28A0092B-C50C-407E-A947-70E740481C1C}">
                <a14:useLocalDpi xmlns:a14="http://schemas.microsoft.com/office/drawing/2010/main" val="0"/>
              </a:ext>
            </a:extLst>
          </a:blip>
          <a:srcRect l="21755" t="63038" r="60714" b="9687"/>
          <a:stretch/>
        </p:blipFill>
        <p:spPr>
          <a:xfrm>
            <a:off x="672348" y="1412626"/>
            <a:ext cx="1901137" cy="1663815"/>
          </a:xfrm>
          <a:prstGeom prst="rect">
            <a:avLst/>
          </a:prstGeom>
        </p:spPr>
      </p:pic>
    </p:spTree>
    <p:extLst>
      <p:ext uri="{BB962C8B-B14F-4D97-AF65-F5344CB8AC3E}">
        <p14:creationId xmlns:p14="http://schemas.microsoft.com/office/powerpoint/2010/main" val="81944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 xmlns:a16="http://schemas.microsoft.com/office/drawing/2014/main" id="{C79F66C9-251E-4264-A261-98C7FEAD323C}"/>
              </a:ext>
            </a:extLst>
          </p:cNvPr>
          <p:cNvSpPr txBox="1">
            <a:spLocks/>
          </p:cNvSpPr>
          <p:nvPr/>
        </p:nvSpPr>
        <p:spPr>
          <a:xfrm>
            <a:off x="863420" y="5533821"/>
            <a:ext cx="7381830" cy="98813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49AA42"/>
                </a:solidFill>
                <a:latin typeface="Arial" panose="020B0604020202020204" pitchFamily="34" charset="0"/>
                <a:ea typeface="+mj-ea"/>
                <a:cs typeface="Arial" panose="020B0604020202020204" pitchFamily="34" charset="0"/>
              </a:rPr>
              <a:t>… attract code officials from a variety of educational backgrounds and experiences.  </a:t>
            </a:r>
          </a:p>
        </p:txBody>
      </p:sp>
      <p:sp>
        <p:nvSpPr>
          <p:cNvPr id="74" name="Content Placeholder 2">
            <a:extLst>
              <a:ext uri="{FF2B5EF4-FFF2-40B4-BE49-F238E27FC236}">
                <a16:creationId xmlns="" xmlns:a16="http://schemas.microsoft.com/office/drawing/2014/main" id="{ADDBF5FE-779E-446B-9861-AA344E643AAD}"/>
              </a:ext>
            </a:extLst>
          </p:cNvPr>
          <p:cNvSpPr txBox="1">
            <a:spLocks/>
          </p:cNvSpPr>
          <p:nvPr/>
        </p:nvSpPr>
        <p:spPr>
          <a:xfrm>
            <a:off x="863420" y="452886"/>
            <a:ext cx="7381830" cy="82585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49AA42"/>
                </a:solidFill>
                <a:latin typeface="Arial" panose="020B0604020202020204" pitchFamily="34" charset="0"/>
                <a:ea typeface="+mj-ea"/>
                <a:cs typeface="Arial" panose="020B0604020202020204" pitchFamily="34" charset="0"/>
              </a:rPr>
              <a:t>The personal and professional </a:t>
            </a:r>
          </a:p>
          <a:p>
            <a:r>
              <a:rPr lang="en-US" sz="3200" b="1" dirty="0">
                <a:solidFill>
                  <a:srgbClr val="49AA42"/>
                </a:solidFill>
                <a:latin typeface="Arial" panose="020B0604020202020204" pitchFamily="34" charset="0"/>
                <a:ea typeface="+mj-ea"/>
                <a:cs typeface="Arial" panose="020B0604020202020204" pitchFamily="34" charset="0"/>
              </a:rPr>
              <a:t>perks of the job …</a:t>
            </a:r>
          </a:p>
        </p:txBody>
      </p:sp>
      <p:grpSp>
        <p:nvGrpSpPr>
          <p:cNvPr id="33" name="Group 32">
            <a:extLst>
              <a:ext uri="{FF2B5EF4-FFF2-40B4-BE49-F238E27FC236}">
                <a16:creationId xmlns="" xmlns:a16="http://schemas.microsoft.com/office/drawing/2014/main" id="{05725C4E-4094-4B66-B004-F86AF6328452}"/>
              </a:ext>
            </a:extLst>
          </p:cNvPr>
          <p:cNvGrpSpPr/>
          <p:nvPr/>
        </p:nvGrpSpPr>
        <p:grpSpPr>
          <a:xfrm>
            <a:off x="114300" y="1375144"/>
            <a:ext cx="8940804" cy="3820278"/>
            <a:chOff x="114300" y="1375144"/>
            <a:chExt cx="8940804" cy="3820278"/>
          </a:xfrm>
        </p:grpSpPr>
        <p:pic>
          <p:nvPicPr>
            <p:cNvPr id="9" name="Picture 8">
              <a:extLst>
                <a:ext uri="{FF2B5EF4-FFF2-40B4-BE49-F238E27FC236}">
                  <a16:creationId xmlns="" xmlns:a16="http://schemas.microsoft.com/office/drawing/2014/main" id="{986201F2-76B7-482E-BBFD-FC078DC55C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57" b="11757"/>
            <a:stretch/>
          </p:blipFill>
          <p:spPr>
            <a:xfrm>
              <a:off x="2045208" y="4279978"/>
              <a:ext cx="1603843" cy="902162"/>
            </a:xfrm>
            <a:prstGeom prst="roundRect">
              <a:avLst>
                <a:gd name="adj" fmla="val 8594"/>
              </a:avLst>
            </a:prstGeom>
            <a:solidFill>
              <a:srgbClr val="FFFFFF">
                <a:shade val="85000"/>
              </a:srgbClr>
            </a:solidFill>
            <a:ln>
              <a:noFill/>
            </a:ln>
            <a:effectLst/>
          </p:spPr>
        </p:pic>
        <p:pic>
          <p:nvPicPr>
            <p:cNvPr id="13" name="Picture 12">
              <a:extLst>
                <a:ext uri="{FF2B5EF4-FFF2-40B4-BE49-F238E27FC236}">
                  <a16:creationId xmlns="" xmlns:a16="http://schemas.microsoft.com/office/drawing/2014/main" id="{2572A44E-72D3-4536-9280-C3BB6BA43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590" y="4279978"/>
              <a:ext cx="1603842" cy="902162"/>
            </a:xfrm>
            <a:prstGeom prst="roundRect">
              <a:avLst>
                <a:gd name="adj" fmla="val 8594"/>
              </a:avLst>
            </a:prstGeom>
            <a:solidFill>
              <a:srgbClr val="FFFFFF">
                <a:shade val="85000"/>
              </a:srgbClr>
            </a:solidFill>
            <a:ln>
              <a:noFill/>
            </a:ln>
            <a:effectLst/>
          </p:spPr>
        </p:pic>
        <p:pic>
          <p:nvPicPr>
            <p:cNvPr id="15" name="Picture 14">
              <a:extLst>
                <a:ext uri="{FF2B5EF4-FFF2-40B4-BE49-F238E27FC236}">
                  <a16:creationId xmlns="" xmlns:a16="http://schemas.microsoft.com/office/drawing/2014/main" id="{4331539A-4008-4630-8D6C-2ECAA9D1A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081" y="4279978"/>
              <a:ext cx="1607134" cy="904012"/>
            </a:xfrm>
            <a:prstGeom prst="roundRect">
              <a:avLst>
                <a:gd name="adj" fmla="val 8594"/>
              </a:avLst>
            </a:prstGeom>
            <a:solidFill>
              <a:srgbClr val="FFFFFF">
                <a:shade val="85000"/>
              </a:srgbClr>
            </a:solidFill>
            <a:ln>
              <a:noFill/>
            </a:ln>
            <a:effectLst/>
          </p:spPr>
        </p:pic>
        <p:pic>
          <p:nvPicPr>
            <p:cNvPr id="60" name="Picture 59">
              <a:extLst>
                <a:ext uri="{FF2B5EF4-FFF2-40B4-BE49-F238E27FC236}">
                  <a16:creationId xmlns="" xmlns:a16="http://schemas.microsoft.com/office/drawing/2014/main" id="{E002D8D2-FFB9-439A-9707-2CD5938733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2388" b="12388"/>
            <a:stretch/>
          </p:blipFill>
          <p:spPr>
            <a:xfrm>
              <a:off x="203712" y="4279978"/>
              <a:ext cx="1592363" cy="895704"/>
            </a:xfrm>
            <a:prstGeom prst="roundRect">
              <a:avLst>
                <a:gd name="adj" fmla="val 8594"/>
              </a:avLst>
            </a:prstGeom>
            <a:solidFill>
              <a:srgbClr val="FFFFFF">
                <a:shade val="85000"/>
              </a:srgbClr>
            </a:solidFill>
            <a:ln>
              <a:noFill/>
            </a:ln>
            <a:effectLst/>
          </p:spPr>
        </p:pic>
        <p:grpSp>
          <p:nvGrpSpPr>
            <p:cNvPr id="165" name="Group 164">
              <a:extLst>
                <a:ext uri="{FF2B5EF4-FFF2-40B4-BE49-F238E27FC236}">
                  <a16:creationId xmlns="" xmlns:a16="http://schemas.microsoft.com/office/drawing/2014/main" id="{98CCEC32-9833-4AB8-A0A7-6405446D57F0}"/>
                </a:ext>
              </a:extLst>
            </p:cNvPr>
            <p:cNvGrpSpPr/>
            <p:nvPr/>
          </p:nvGrpSpPr>
          <p:grpSpPr>
            <a:xfrm>
              <a:off x="114300" y="1375144"/>
              <a:ext cx="8940804" cy="3820278"/>
              <a:chOff x="231293" y="3909648"/>
              <a:chExt cx="8940804" cy="3918700"/>
            </a:xfrm>
          </p:grpSpPr>
          <p:sp>
            <p:nvSpPr>
              <p:cNvPr id="20" name="Rectangle: Rounded Corners 19">
                <a:extLst>
                  <a:ext uri="{FF2B5EF4-FFF2-40B4-BE49-F238E27FC236}">
                    <a16:creationId xmlns="" xmlns:a16="http://schemas.microsoft.com/office/drawing/2014/main" id="{3AA08035-9324-4900-89CD-BC9378FC43F4}"/>
                  </a:ext>
                </a:extLst>
              </p:cNvPr>
              <p:cNvSpPr/>
              <p:nvPr/>
            </p:nvSpPr>
            <p:spPr>
              <a:xfrm>
                <a:off x="7524000" y="6889319"/>
                <a:ext cx="1596954" cy="939029"/>
              </a:xfrm>
              <a:prstGeom prst="roundRect">
                <a:avLst>
                  <a:gd name="adj" fmla="val 5652"/>
                </a:avLst>
              </a:prstGeom>
              <a:blipFill>
                <a:blip r:embed="rId7"/>
                <a:stretch>
                  <a:fillRect l="-20635" t="-6378" r="-3202" b="-1745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 xmlns:a16="http://schemas.microsoft.com/office/drawing/2014/main" id="{74E21C16-59A9-4BFD-BCD8-D2020CCB346A}"/>
                  </a:ext>
                </a:extLst>
              </p:cNvPr>
              <p:cNvCxnSpPr>
                <a:cxnSpLocks/>
                <a:stCxn id="47" idx="2"/>
              </p:cNvCxnSpPr>
              <p:nvPr/>
            </p:nvCxnSpPr>
            <p:spPr>
              <a:xfrm flipH="1">
                <a:off x="769123" y="5069309"/>
                <a:ext cx="7515877" cy="1500492"/>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7C4E41FE-D35D-4FBE-B336-C3EB18BBCB17}"/>
                  </a:ext>
                </a:extLst>
              </p:cNvPr>
              <p:cNvCxnSpPr>
                <a:cxnSpLocks/>
                <a:stCxn id="29" idx="2"/>
                <a:endCxn id="48" idx="0"/>
              </p:cNvCxnSpPr>
              <p:nvPr/>
            </p:nvCxnSpPr>
            <p:spPr>
              <a:xfrm>
                <a:off x="4801611" y="5069309"/>
                <a:ext cx="3834705"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2EFC1BB6-95A8-4805-8140-5C7C10F8FCD1}"/>
                  </a:ext>
                </a:extLst>
              </p:cNvPr>
              <p:cNvCxnSpPr>
                <a:cxnSpLocks/>
                <a:stCxn id="30" idx="2"/>
              </p:cNvCxnSpPr>
              <p:nvPr/>
            </p:nvCxnSpPr>
            <p:spPr>
              <a:xfrm flipH="1">
                <a:off x="5096327" y="5069309"/>
                <a:ext cx="1511225" cy="1534184"/>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9161BCD-5AE0-4182-8089-E9FB46A532ED}"/>
                  </a:ext>
                </a:extLst>
              </p:cNvPr>
              <p:cNvCxnSpPr>
                <a:cxnSpLocks/>
                <a:stCxn id="27" idx="2"/>
                <a:endCxn id="48" idx="0"/>
              </p:cNvCxnSpPr>
              <p:nvPr/>
            </p:nvCxnSpPr>
            <p:spPr>
              <a:xfrm>
                <a:off x="2950161" y="5069309"/>
                <a:ext cx="5686155"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3659C6F8-53D1-4A15-AE68-BCC125625B5A}"/>
                  </a:ext>
                </a:extLst>
              </p:cNvPr>
              <p:cNvCxnSpPr>
                <a:cxnSpLocks/>
                <a:stCxn id="44" idx="0"/>
                <a:endCxn id="28" idx="2"/>
              </p:cNvCxnSpPr>
              <p:nvPr/>
            </p:nvCxnSpPr>
            <p:spPr>
              <a:xfrm flipV="1">
                <a:off x="767075" y="5069309"/>
                <a:ext cx="33163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1A73356D-17CF-4345-8C67-17EF9974C75E}"/>
                  </a:ext>
                </a:extLst>
              </p:cNvPr>
              <p:cNvCxnSpPr>
                <a:cxnSpLocks/>
                <a:stCxn id="27" idx="2"/>
                <a:endCxn id="46" idx="2"/>
              </p:cNvCxnSpPr>
              <p:nvPr/>
            </p:nvCxnSpPr>
            <p:spPr>
              <a:xfrm flipH="1">
                <a:off x="2916404" y="5069309"/>
                <a:ext cx="33757"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C2C5E3BB-0CA2-4919-8DC6-B549A26A819D}"/>
                  </a:ext>
                </a:extLst>
              </p:cNvPr>
              <p:cNvCxnSpPr>
                <a:cxnSpLocks/>
                <a:stCxn id="31" idx="0"/>
                <a:endCxn id="27" idx="2"/>
              </p:cNvCxnSpPr>
              <p:nvPr/>
            </p:nvCxnSpPr>
            <p:spPr>
              <a:xfrm flipH="1" flipV="1">
                <a:off x="2950161" y="5069309"/>
                <a:ext cx="2309399"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A0FF35A5-C9CA-4817-AD95-5C3DDC80204F}"/>
                  </a:ext>
                </a:extLst>
              </p:cNvPr>
              <p:cNvCxnSpPr>
                <a:cxnSpLocks/>
                <a:stCxn id="31" idx="2"/>
                <a:endCxn id="29" idx="2"/>
              </p:cNvCxnSpPr>
              <p:nvPr/>
            </p:nvCxnSpPr>
            <p:spPr>
              <a:xfrm flipH="1" flipV="1">
                <a:off x="4801611" y="5069309"/>
                <a:ext cx="457949"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DB1BE8E1-BB88-40EC-A88F-BABF6AA9CA35}"/>
                  </a:ext>
                </a:extLst>
              </p:cNvPr>
              <p:cNvCxnSpPr>
                <a:cxnSpLocks/>
                <a:stCxn id="30" idx="2"/>
                <a:endCxn id="45" idx="2"/>
              </p:cNvCxnSpPr>
              <p:nvPr/>
            </p:nvCxnSpPr>
            <p:spPr>
              <a:xfrm>
                <a:off x="6607552" y="5069309"/>
                <a:ext cx="429020" cy="1931693"/>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2C3F4CBE-005E-4F52-BBB4-A6605FAAF3E0}"/>
                  </a:ext>
                </a:extLst>
              </p:cNvPr>
              <p:cNvCxnSpPr>
                <a:cxnSpLocks/>
                <a:stCxn id="47" idx="2"/>
                <a:endCxn id="31" idx="0"/>
              </p:cNvCxnSpPr>
              <p:nvPr/>
            </p:nvCxnSpPr>
            <p:spPr>
              <a:xfrm flipH="1">
                <a:off x="5259560" y="5069309"/>
                <a:ext cx="3025440"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A0FD07F1-3C05-4DC7-A11F-0A80FD94213A}"/>
                  </a:ext>
                </a:extLst>
              </p:cNvPr>
              <p:cNvCxnSpPr>
                <a:cxnSpLocks/>
                <a:stCxn id="45" idx="0"/>
                <a:endCxn id="27" idx="2"/>
              </p:cNvCxnSpPr>
              <p:nvPr/>
            </p:nvCxnSpPr>
            <p:spPr>
              <a:xfrm flipH="1" flipV="1">
                <a:off x="2950161" y="5069309"/>
                <a:ext cx="408641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A4E8EF6E-E211-4C8F-8B3E-0F8E16F1839A}"/>
                  </a:ext>
                </a:extLst>
              </p:cNvPr>
              <p:cNvCxnSpPr>
                <a:cxnSpLocks/>
                <a:stCxn id="28" idx="2"/>
                <a:endCxn id="46" idx="0"/>
              </p:cNvCxnSpPr>
              <p:nvPr/>
            </p:nvCxnSpPr>
            <p:spPr>
              <a:xfrm>
                <a:off x="1098711" y="5069309"/>
                <a:ext cx="1817693"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38569240-4D6F-46F9-81DA-ABB7E7985007}"/>
                  </a:ext>
                </a:extLst>
              </p:cNvPr>
              <p:cNvCxnSpPr>
                <a:cxnSpLocks/>
                <a:stCxn id="44" idx="0"/>
                <a:endCxn id="27" idx="2"/>
              </p:cNvCxnSpPr>
              <p:nvPr/>
            </p:nvCxnSpPr>
            <p:spPr>
              <a:xfrm flipV="1">
                <a:off x="767075" y="5069309"/>
                <a:ext cx="218308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CE82E961-BFC9-4045-8A0D-35AE2566D786}"/>
                  </a:ext>
                </a:extLst>
              </p:cNvPr>
              <p:cNvCxnSpPr>
                <a:cxnSpLocks/>
                <a:stCxn id="31" idx="0"/>
                <a:endCxn id="28" idx="2"/>
              </p:cNvCxnSpPr>
              <p:nvPr/>
            </p:nvCxnSpPr>
            <p:spPr>
              <a:xfrm flipH="1" flipV="1">
                <a:off x="1098711" y="5069309"/>
                <a:ext cx="4160849"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F4CB4651-27A4-4993-82BD-CDD00397240B}"/>
                  </a:ext>
                </a:extLst>
              </p:cNvPr>
              <p:cNvCxnSpPr>
                <a:cxnSpLocks/>
                <a:endCxn id="44" idx="0"/>
              </p:cNvCxnSpPr>
              <p:nvPr/>
            </p:nvCxnSpPr>
            <p:spPr>
              <a:xfrm flipH="1">
                <a:off x="767075" y="5045578"/>
                <a:ext cx="4115048" cy="146995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354048C9-6E9E-4012-B898-26677A47A574}"/>
                  </a:ext>
                </a:extLst>
              </p:cNvPr>
              <p:cNvCxnSpPr>
                <a:cxnSpLocks/>
                <a:stCxn id="47" idx="2"/>
                <a:endCxn id="46" idx="0"/>
              </p:cNvCxnSpPr>
              <p:nvPr/>
            </p:nvCxnSpPr>
            <p:spPr>
              <a:xfrm flipH="1">
                <a:off x="2916404" y="5069309"/>
                <a:ext cx="536859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9EDE41BD-491B-49DA-9DD7-DEF25589B61B}"/>
                  </a:ext>
                </a:extLst>
              </p:cNvPr>
              <p:cNvCxnSpPr>
                <a:cxnSpLocks/>
                <a:stCxn id="47" idx="2"/>
                <a:endCxn id="48" idx="2"/>
              </p:cNvCxnSpPr>
              <p:nvPr/>
            </p:nvCxnSpPr>
            <p:spPr>
              <a:xfrm>
                <a:off x="8285000" y="5069309"/>
                <a:ext cx="351316"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44653D85-1A4A-476C-B608-0C0A55806610}"/>
                  </a:ext>
                </a:extLst>
              </p:cNvPr>
              <p:cNvCxnSpPr>
                <a:cxnSpLocks/>
                <a:stCxn id="30" idx="2"/>
                <a:endCxn id="48" idx="0"/>
              </p:cNvCxnSpPr>
              <p:nvPr/>
            </p:nvCxnSpPr>
            <p:spPr>
              <a:xfrm>
                <a:off x="6607552" y="5069309"/>
                <a:ext cx="2028764"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DB791D66-396B-4281-9F70-8521CD3025B1}"/>
                  </a:ext>
                </a:extLst>
              </p:cNvPr>
              <p:cNvCxnSpPr>
                <a:cxnSpLocks/>
                <a:endCxn id="44" idx="0"/>
              </p:cNvCxnSpPr>
              <p:nvPr/>
            </p:nvCxnSpPr>
            <p:spPr>
              <a:xfrm flipH="1">
                <a:off x="767075" y="5093039"/>
                <a:ext cx="5943678" cy="142249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588EC4-D9DA-4FEB-AA96-64DCBF829C2A}"/>
                  </a:ext>
                </a:extLst>
              </p:cNvPr>
              <p:cNvCxnSpPr>
                <a:cxnSpLocks/>
                <a:stCxn id="29" idx="2"/>
                <a:endCxn id="46" idx="0"/>
              </p:cNvCxnSpPr>
              <p:nvPr/>
            </p:nvCxnSpPr>
            <p:spPr>
              <a:xfrm flipH="1">
                <a:off x="2916404" y="5069309"/>
                <a:ext cx="1885207"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D8E00D62-C96A-414D-A896-ED56B80C54A4}"/>
                  </a:ext>
                </a:extLst>
              </p:cNvPr>
              <p:cNvCxnSpPr>
                <a:cxnSpLocks/>
                <a:stCxn id="47" idx="2"/>
                <a:endCxn id="45" idx="0"/>
              </p:cNvCxnSpPr>
              <p:nvPr/>
            </p:nvCxnSpPr>
            <p:spPr>
              <a:xfrm flipH="1">
                <a:off x="7036572" y="5069309"/>
                <a:ext cx="1248428"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B9811194-39FD-430D-B260-482F8333BB05}"/>
                  </a:ext>
                </a:extLst>
              </p:cNvPr>
              <p:cNvCxnSpPr>
                <a:cxnSpLocks/>
                <a:stCxn id="29" idx="2"/>
                <a:endCxn id="45" idx="0"/>
              </p:cNvCxnSpPr>
              <p:nvPr/>
            </p:nvCxnSpPr>
            <p:spPr>
              <a:xfrm>
                <a:off x="4801611" y="5069309"/>
                <a:ext cx="223496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95325977-2C00-40AE-AF1B-CB8F57F7A206}"/>
                  </a:ext>
                </a:extLst>
              </p:cNvPr>
              <p:cNvCxnSpPr>
                <a:cxnSpLocks/>
                <a:stCxn id="28" idx="2"/>
                <a:endCxn id="45" idx="0"/>
              </p:cNvCxnSpPr>
              <p:nvPr/>
            </p:nvCxnSpPr>
            <p:spPr>
              <a:xfrm>
                <a:off x="1098711" y="5069309"/>
                <a:ext cx="593786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 xmlns:a16="http://schemas.microsoft.com/office/drawing/2014/main" id="{1D933B04-0F96-496C-B082-3370C8BB8EB2}"/>
                  </a:ext>
                </a:extLst>
              </p:cNvPr>
              <p:cNvSpPr/>
              <p:nvPr/>
            </p:nvSpPr>
            <p:spPr>
              <a:xfrm>
                <a:off x="215734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Make a difference in your community</a:t>
                </a:r>
              </a:p>
            </p:txBody>
          </p:sp>
          <p:sp>
            <p:nvSpPr>
              <p:cNvPr id="28" name="Rectangle: Rounded Corners 27">
                <a:extLst>
                  <a:ext uri="{FF2B5EF4-FFF2-40B4-BE49-F238E27FC236}">
                    <a16:creationId xmlns="" xmlns:a16="http://schemas.microsoft.com/office/drawing/2014/main" id="{DD14A2A5-C90A-4475-B28B-068348A58A06}"/>
                  </a:ext>
                </a:extLst>
              </p:cNvPr>
              <p:cNvSpPr/>
              <p:nvPr/>
            </p:nvSpPr>
            <p:spPr>
              <a:xfrm>
                <a:off x="30589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Diversify your skillset and access continuous learning</a:t>
                </a:r>
              </a:p>
            </p:txBody>
          </p:sp>
          <p:sp>
            <p:nvSpPr>
              <p:cNvPr id="29" name="Rectangle: Rounded Corners 28">
                <a:extLst>
                  <a:ext uri="{FF2B5EF4-FFF2-40B4-BE49-F238E27FC236}">
                    <a16:creationId xmlns="" xmlns:a16="http://schemas.microsoft.com/office/drawing/2014/main" id="{DEC6BA1F-A651-48DF-B6A4-CA6F16FCA7C3}"/>
                  </a:ext>
                </a:extLst>
              </p:cNvPr>
              <p:cNvSpPr/>
              <p:nvPr/>
            </p:nvSpPr>
            <p:spPr>
              <a:xfrm>
                <a:off x="400879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Learn about the built environment </a:t>
                </a:r>
              </a:p>
            </p:txBody>
          </p:sp>
          <p:sp>
            <p:nvSpPr>
              <p:cNvPr id="30" name="Rectangle: Rounded Corners 29">
                <a:extLst>
                  <a:ext uri="{FF2B5EF4-FFF2-40B4-BE49-F238E27FC236}">
                    <a16:creationId xmlns="" xmlns:a16="http://schemas.microsoft.com/office/drawing/2014/main" id="{2E709E1D-EE8C-4D08-BEE0-FEFCE9A155F7}"/>
                  </a:ext>
                </a:extLst>
              </p:cNvPr>
              <p:cNvSpPr/>
              <p:nvPr/>
            </p:nvSpPr>
            <p:spPr>
              <a:xfrm>
                <a:off x="5860247" y="3909648"/>
                <a:ext cx="1494610"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Achieve work- life balance </a:t>
                </a:r>
              </a:p>
            </p:txBody>
          </p:sp>
          <p:sp>
            <p:nvSpPr>
              <p:cNvPr id="47" name="Rectangle: Rounded Corners 46">
                <a:extLst>
                  <a:ext uri="{FF2B5EF4-FFF2-40B4-BE49-F238E27FC236}">
                    <a16:creationId xmlns="" xmlns:a16="http://schemas.microsoft.com/office/drawing/2014/main" id="{CF848D31-6CA0-43E4-8B1B-2ABF97755CB9}"/>
                  </a:ext>
                </a:extLst>
              </p:cNvPr>
              <p:cNvSpPr/>
              <p:nvPr/>
            </p:nvSpPr>
            <p:spPr>
              <a:xfrm>
                <a:off x="7537695" y="3909648"/>
                <a:ext cx="1494610"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Enjoy salary, benefits and job security </a:t>
                </a:r>
              </a:p>
            </p:txBody>
          </p:sp>
          <p:sp>
            <p:nvSpPr>
              <p:cNvPr id="31" name="Rectangle: Rounded Corners 30">
                <a:extLst>
                  <a:ext uri="{FF2B5EF4-FFF2-40B4-BE49-F238E27FC236}">
                    <a16:creationId xmlns="" xmlns:a16="http://schemas.microsoft.com/office/drawing/2014/main" id="{5261AB39-BA75-4515-A1BA-7BD251D68C5C}"/>
                  </a:ext>
                </a:extLst>
              </p:cNvPr>
              <p:cNvSpPr/>
              <p:nvPr/>
            </p:nvSpPr>
            <p:spPr>
              <a:xfrm>
                <a:off x="4723778"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Engineers</a:t>
                </a:r>
              </a:p>
            </p:txBody>
          </p:sp>
          <p:sp>
            <p:nvSpPr>
              <p:cNvPr id="44" name="Rectangle: Rounded Corners 43">
                <a:extLst>
                  <a:ext uri="{FF2B5EF4-FFF2-40B4-BE49-F238E27FC236}">
                    <a16:creationId xmlns="" xmlns:a16="http://schemas.microsoft.com/office/drawing/2014/main" id="{55905A28-521C-45FD-BBC6-818228CF9BDB}"/>
                  </a:ext>
                </a:extLst>
              </p:cNvPr>
              <p:cNvSpPr/>
              <p:nvPr/>
            </p:nvSpPr>
            <p:spPr>
              <a:xfrm>
                <a:off x="231293" y="6515529"/>
                <a:ext cx="1071563" cy="444152"/>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Architects</a:t>
                </a:r>
              </a:p>
            </p:txBody>
          </p:sp>
          <p:sp>
            <p:nvSpPr>
              <p:cNvPr id="45" name="Rectangle: Rounded Corners 44">
                <a:extLst>
                  <a:ext uri="{FF2B5EF4-FFF2-40B4-BE49-F238E27FC236}">
                    <a16:creationId xmlns="" xmlns:a16="http://schemas.microsoft.com/office/drawing/2014/main" id="{AE9F75E8-D87A-4189-B99C-32CD99C1B06A}"/>
                  </a:ext>
                </a:extLst>
              </p:cNvPr>
              <p:cNvSpPr/>
              <p:nvPr/>
            </p:nvSpPr>
            <p:spPr>
              <a:xfrm>
                <a:off x="6500790" y="6515529"/>
                <a:ext cx="1071563" cy="485473"/>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Government Officials</a:t>
                </a:r>
              </a:p>
            </p:txBody>
          </p:sp>
          <p:sp>
            <p:nvSpPr>
              <p:cNvPr id="46" name="Rectangle: Rounded Corners 45">
                <a:extLst>
                  <a:ext uri="{FF2B5EF4-FFF2-40B4-BE49-F238E27FC236}">
                    <a16:creationId xmlns="" xmlns:a16="http://schemas.microsoft.com/office/drawing/2014/main" id="{F43E5BB0-2F37-4040-A463-F8703FF11D5E}"/>
                  </a:ext>
                </a:extLst>
              </p:cNvPr>
              <p:cNvSpPr/>
              <p:nvPr/>
            </p:nvSpPr>
            <p:spPr>
              <a:xfrm>
                <a:off x="2380622"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Contractors</a:t>
                </a:r>
              </a:p>
            </p:txBody>
          </p:sp>
          <p:sp>
            <p:nvSpPr>
              <p:cNvPr id="48" name="Rectangle: Rounded Corners 47">
                <a:extLst>
                  <a:ext uri="{FF2B5EF4-FFF2-40B4-BE49-F238E27FC236}">
                    <a16:creationId xmlns="" xmlns:a16="http://schemas.microsoft.com/office/drawing/2014/main" id="{827BFEF1-F65D-4999-9770-B44CFD3C3636}"/>
                  </a:ext>
                </a:extLst>
              </p:cNvPr>
              <p:cNvSpPr/>
              <p:nvPr/>
            </p:nvSpPr>
            <p:spPr>
              <a:xfrm>
                <a:off x="8100534"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Students</a:t>
                </a:r>
              </a:p>
            </p:txBody>
          </p:sp>
        </p:grpSp>
      </p:grpSp>
    </p:spTree>
    <p:extLst>
      <p:ext uri="{BB962C8B-B14F-4D97-AF65-F5344CB8AC3E}">
        <p14:creationId xmlns:p14="http://schemas.microsoft.com/office/powerpoint/2010/main" val="186642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 xmlns:a16="http://schemas.microsoft.com/office/drawing/2014/main" id="{5E5D481E-675E-4AD2-85F1-26C1EEF6F4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477" t="-1" r="-892" b="44941"/>
          <a:stretch/>
        </p:blipFill>
        <p:spPr>
          <a:xfrm>
            <a:off x="4659085" y="4332870"/>
            <a:ext cx="3889829" cy="2213912"/>
          </a:xfrm>
          <a:prstGeom prst="rect">
            <a:avLst/>
          </a:prstGeom>
        </p:spPr>
      </p:pic>
      <p:sp>
        <p:nvSpPr>
          <p:cNvPr id="59" name="Speech Bubble: Rectangle with Corners Rounded 58">
            <a:extLst>
              <a:ext uri="{FF2B5EF4-FFF2-40B4-BE49-F238E27FC236}">
                <a16:creationId xmlns="" xmlns:a16="http://schemas.microsoft.com/office/drawing/2014/main" id="{94834433-70E1-4DB5-85AE-63FC5D7AB7CF}"/>
              </a:ext>
            </a:extLst>
          </p:cNvPr>
          <p:cNvSpPr/>
          <p:nvPr/>
        </p:nvSpPr>
        <p:spPr>
          <a:xfrm>
            <a:off x="6663732" y="3281555"/>
            <a:ext cx="2373446" cy="1108754"/>
          </a:xfrm>
          <a:prstGeom prst="wedgeRoundRectCallout">
            <a:avLst>
              <a:gd name="adj1" fmla="val -43869"/>
              <a:gd name="adj2" fmla="val 7661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 “We </a:t>
            </a:r>
            <a:r>
              <a:rPr lang="en-US" sz="1600" b="1" dirty="0">
                <a:solidFill>
                  <a:schemeClr val="tx1"/>
                </a:solidFill>
                <a:latin typeface="Arial" panose="020B0604020202020204" pitchFamily="34" charset="0"/>
                <a:cs typeface="Arial" panose="020B0604020202020204" pitchFamily="34" charset="0"/>
              </a:rPr>
              <a:t>protect human life</a:t>
            </a:r>
            <a:r>
              <a:rPr lang="en-US" sz="1600" dirty="0">
                <a:solidFill>
                  <a:schemeClr val="tx1"/>
                </a:solidFill>
                <a:latin typeface="Arial" panose="020B0604020202020204" pitchFamily="34" charset="0"/>
                <a:cs typeface="Arial" panose="020B0604020202020204" pitchFamily="34" charset="0"/>
              </a:rPr>
              <a:t> by ensuring buildings are safe to occupy.”</a:t>
            </a:r>
          </a:p>
        </p:txBody>
      </p:sp>
      <p:sp>
        <p:nvSpPr>
          <p:cNvPr id="60" name="Speech Bubble: Rectangle with Corners Rounded 59">
            <a:extLst>
              <a:ext uri="{FF2B5EF4-FFF2-40B4-BE49-F238E27FC236}">
                <a16:creationId xmlns="" xmlns:a16="http://schemas.microsoft.com/office/drawing/2014/main" id="{339AF0E5-4F3E-463B-8B8B-106AE9233195}"/>
              </a:ext>
            </a:extLst>
          </p:cNvPr>
          <p:cNvSpPr/>
          <p:nvPr/>
        </p:nvSpPr>
        <p:spPr>
          <a:xfrm>
            <a:off x="3912838" y="2885551"/>
            <a:ext cx="2471130" cy="12876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“When we do our jobs right, first responders have less to do and can do their job </a:t>
            </a:r>
            <a:r>
              <a:rPr lang="en-US" sz="1600" b="1" dirty="0">
                <a:solidFill>
                  <a:schemeClr val="tx1"/>
                </a:solidFill>
                <a:latin typeface="Arial" panose="020B0604020202020204" pitchFamily="34" charset="0"/>
                <a:cs typeface="Arial" panose="020B0604020202020204" pitchFamily="34" charset="0"/>
              </a:rPr>
              <a:t>more safely</a:t>
            </a:r>
            <a:r>
              <a:rPr lang="en-US" sz="1600" dirty="0">
                <a:solidFill>
                  <a:schemeClr val="tx1"/>
                </a:solidFill>
                <a:latin typeface="Arial" panose="020B0604020202020204" pitchFamily="34" charset="0"/>
                <a:cs typeface="Arial" panose="020B0604020202020204" pitchFamily="34" charset="0"/>
              </a:rPr>
              <a:t>.”</a:t>
            </a:r>
          </a:p>
        </p:txBody>
      </p:sp>
      <p:sp>
        <p:nvSpPr>
          <p:cNvPr id="61" name="Speech Bubble: Rectangle with Corners Rounded 60">
            <a:extLst>
              <a:ext uri="{FF2B5EF4-FFF2-40B4-BE49-F238E27FC236}">
                <a16:creationId xmlns="" xmlns:a16="http://schemas.microsoft.com/office/drawing/2014/main" id="{47C6FD08-E8B6-4FBA-B7D0-C1707610ADF2}"/>
              </a:ext>
            </a:extLst>
          </p:cNvPr>
          <p:cNvSpPr/>
          <p:nvPr/>
        </p:nvSpPr>
        <p:spPr>
          <a:xfrm>
            <a:off x="5656040" y="1561874"/>
            <a:ext cx="2515501" cy="1152498"/>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“We ensure that the built environment is </a:t>
            </a:r>
            <a:r>
              <a:rPr lang="en-US" sz="1600" b="1" dirty="0">
                <a:solidFill>
                  <a:schemeClr val="tx1"/>
                </a:solidFill>
                <a:latin typeface="Arial" panose="020B0604020202020204" pitchFamily="34" charset="0"/>
                <a:cs typeface="Arial" panose="020B0604020202020204" pitchFamily="34" charset="0"/>
              </a:rPr>
              <a:t>safe, sound, resilient and comfortable</a:t>
            </a:r>
            <a:r>
              <a:rPr lang="en-US" sz="1600" dirty="0">
                <a:solidFill>
                  <a:schemeClr val="tx1"/>
                </a:solidFill>
                <a:latin typeface="Arial" panose="020B0604020202020204" pitchFamily="34" charset="0"/>
                <a:cs typeface="Arial" panose="020B0604020202020204" pitchFamily="34" charset="0"/>
              </a:rPr>
              <a:t>.”</a:t>
            </a:r>
          </a:p>
        </p:txBody>
      </p:sp>
      <p:sp>
        <p:nvSpPr>
          <p:cNvPr id="62" name="TextBox 61">
            <a:extLst>
              <a:ext uri="{FF2B5EF4-FFF2-40B4-BE49-F238E27FC236}">
                <a16:creationId xmlns="" xmlns:a16="http://schemas.microsoft.com/office/drawing/2014/main" id="{71DA0883-3527-492E-9412-355036BA2E5F}"/>
              </a:ext>
            </a:extLst>
          </p:cNvPr>
          <p:cNvSpPr txBox="1"/>
          <p:nvPr/>
        </p:nvSpPr>
        <p:spPr>
          <a:xfrm>
            <a:off x="132221" y="4294057"/>
            <a:ext cx="4038600" cy="1446550"/>
          </a:xfrm>
          <a:prstGeom prst="accentCallout2">
            <a:avLst/>
          </a:prstGeom>
          <a:noFill/>
          <a:ln>
            <a:noFill/>
          </a:ln>
        </p:spPr>
        <p:txBody>
          <a:bodyPr wrap="square" rtlCol="0">
            <a:spAutoFit/>
          </a:bodyPr>
          <a:lstStyle/>
          <a:p>
            <a:pPr algn="ctr"/>
            <a:r>
              <a:rPr lang="en-US" sz="3200" b="1" dirty="0">
                <a:solidFill>
                  <a:srgbClr val="F6884D"/>
                </a:solidFill>
                <a:latin typeface="Arial" panose="020B0604020202020204" pitchFamily="34" charset="0"/>
                <a:cs typeface="Arial" panose="020B0604020202020204" pitchFamily="34" charset="0"/>
              </a:rPr>
              <a:t>85% </a:t>
            </a:r>
          </a:p>
          <a:p>
            <a:pPr algn="ctr"/>
            <a:r>
              <a:rPr lang="en-US" sz="2800" dirty="0">
                <a:solidFill>
                  <a:srgbClr val="F6884D"/>
                </a:solidFill>
                <a:latin typeface="Arial" panose="020B0604020202020204" pitchFamily="34" charset="0"/>
                <a:cs typeface="Arial" panose="020B0604020202020204" pitchFamily="34" charset="0"/>
              </a:rPr>
              <a:t>Would recommend the career field to others</a:t>
            </a:r>
          </a:p>
        </p:txBody>
      </p:sp>
      <p:graphicFrame>
        <p:nvGraphicFramePr>
          <p:cNvPr id="63" name="Chart 62">
            <a:extLst>
              <a:ext uri="{FF2B5EF4-FFF2-40B4-BE49-F238E27FC236}">
                <a16:creationId xmlns="" xmlns:a16="http://schemas.microsoft.com/office/drawing/2014/main" id="{3688697E-7BFA-4B70-9F6B-226A38E61DF9}"/>
              </a:ext>
            </a:extLst>
          </p:cNvPr>
          <p:cNvGraphicFramePr/>
          <p:nvPr>
            <p:extLst>
              <p:ext uri="{D42A27DB-BD31-4B8C-83A1-F6EECF244321}">
                <p14:modId xmlns:p14="http://schemas.microsoft.com/office/powerpoint/2010/main" val="762928941"/>
              </p:ext>
            </p:extLst>
          </p:nvPr>
        </p:nvGraphicFramePr>
        <p:xfrm>
          <a:off x="-128336" y="1610404"/>
          <a:ext cx="4503389" cy="2779905"/>
        </p:xfrm>
        <a:graphic>
          <a:graphicData uri="http://schemas.openxmlformats.org/drawingml/2006/chart">
            <c:chart xmlns:c="http://schemas.openxmlformats.org/drawingml/2006/chart" xmlns:r="http://schemas.openxmlformats.org/officeDocument/2006/relationships" r:id="rId4"/>
          </a:graphicData>
        </a:graphic>
      </p:graphicFrame>
      <p:sp>
        <p:nvSpPr>
          <p:cNvPr id="64" name="Title 1">
            <a:extLst>
              <a:ext uri="{FF2B5EF4-FFF2-40B4-BE49-F238E27FC236}">
                <a16:creationId xmlns="" xmlns:a16="http://schemas.microsoft.com/office/drawing/2014/main" id="{0AC8B650-4107-4E01-BC95-417248DC40A4}"/>
              </a:ext>
            </a:extLst>
          </p:cNvPr>
          <p:cNvSpPr txBox="1">
            <a:spLocks/>
          </p:cNvSpPr>
          <p:nvPr/>
        </p:nvSpPr>
        <p:spPr>
          <a:xfrm>
            <a:off x="16042" y="810905"/>
            <a:ext cx="9144000" cy="7449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solidFill>
                  <a:srgbClr val="49AA42"/>
                </a:solidFill>
                <a:latin typeface="Arial" panose="020B0604020202020204" pitchFamily="34" charset="0"/>
                <a:cs typeface="Arial" panose="020B0604020202020204" pitchFamily="34" charset="0"/>
              </a:rPr>
              <a:t>Their work is important, dynamic and rewarding.</a:t>
            </a:r>
          </a:p>
        </p:txBody>
      </p:sp>
    </p:spTree>
    <p:extLst>
      <p:ext uri="{BB962C8B-B14F-4D97-AF65-F5344CB8AC3E}">
        <p14:creationId xmlns:p14="http://schemas.microsoft.com/office/powerpoint/2010/main" val="296857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 xmlns:a16="http://schemas.microsoft.com/office/drawing/2014/main" id="{0AC8B650-4107-4E01-BC95-417248DC40A4}"/>
              </a:ext>
            </a:extLst>
          </p:cNvPr>
          <p:cNvSpPr txBox="1">
            <a:spLocks/>
          </p:cNvSpPr>
          <p:nvPr/>
        </p:nvSpPr>
        <p:spPr>
          <a:xfrm>
            <a:off x="198197" y="1356855"/>
            <a:ext cx="8747606" cy="5560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Your community needs more code officials.</a:t>
            </a:r>
          </a:p>
        </p:txBody>
      </p:sp>
      <p:pic>
        <p:nvPicPr>
          <p:cNvPr id="10" name="Picture 9">
            <a:extLst>
              <a:ext uri="{FF2B5EF4-FFF2-40B4-BE49-F238E27FC236}">
                <a16:creationId xmlns="" xmlns:a16="http://schemas.microsoft.com/office/drawing/2014/main" id="{D88C2A8A-A935-4052-B3AB-95AA7DAAB192}"/>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5" name="Block Arc 4">
            <a:extLst>
              <a:ext uri="{FF2B5EF4-FFF2-40B4-BE49-F238E27FC236}">
                <a16:creationId xmlns="" xmlns:a16="http://schemas.microsoft.com/office/drawing/2014/main" id="{1D2A830F-A084-4202-8A52-E01B311D06F3}"/>
              </a:ext>
            </a:extLst>
          </p:cNvPr>
          <p:cNvSpPr/>
          <p:nvPr/>
        </p:nvSpPr>
        <p:spPr>
          <a:xfrm rot="11170180">
            <a:off x="175586" y="2131675"/>
            <a:ext cx="3583173" cy="3460636"/>
          </a:xfrm>
          <a:prstGeom prst="blockArc">
            <a:avLst>
              <a:gd name="adj1" fmla="val 4886985"/>
              <a:gd name="adj2" fmla="val 674277"/>
              <a:gd name="adj3" fmla="val 12019"/>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 xmlns:a16="http://schemas.microsoft.com/office/drawing/2014/main" id="{0C5C1BF5-FA96-4C00-8B7A-8E098372B10F}"/>
              </a:ext>
            </a:extLst>
          </p:cNvPr>
          <p:cNvSpPr txBox="1"/>
          <p:nvPr/>
        </p:nvSpPr>
        <p:spPr>
          <a:xfrm>
            <a:off x="1084613" y="3261828"/>
            <a:ext cx="1784613" cy="1200329"/>
          </a:xfrm>
          <a:prstGeom prst="rect">
            <a:avLst/>
          </a:prstGeom>
          <a:noFill/>
        </p:spPr>
        <p:txBody>
          <a:bodyPr wrap="square" rtlCol="0">
            <a:spAutoFit/>
          </a:bodyPr>
          <a:lstStyle/>
          <a:p>
            <a:r>
              <a:rPr lang="en-US" sz="7200" b="1" dirty="0">
                <a:solidFill>
                  <a:srgbClr val="49AA42"/>
                </a:solidFill>
              </a:rPr>
              <a:t>80%</a:t>
            </a:r>
          </a:p>
        </p:txBody>
      </p:sp>
      <p:grpSp>
        <p:nvGrpSpPr>
          <p:cNvPr id="2" name="Group 1">
            <a:extLst>
              <a:ext uri="{FF2B5EF4-FFF2-40B4-BE49-F238E27FC236}">
                <a16:creationId xmlns="" xmlns:a16="http://schemas.microsoft.com/office/drawing/2014/main" id="{72142B80-145E-42D5-BDDF-41FE598B1EF2}"/>
              </a:ext>
            </a:extLst>
          </p:cNvPr>
          <p:cNvGrpSpPr/>
          <p:nvPr/>
        </p:nvGrpSpPr>
        <p:grpSpPr>
          <a:xfrm>
            <a:off x="4214829" y="2457561"/>
            <a:ext cx="4322134" cy="1794711"/>
            <a:chOff x="4214829" y="2457561"/>
            <a:chExt cx="4322134" cy="1794711"/>
          </a:xfrm>
        </p:grpSpPr>
        <p:grpSp>
          <p:nvGrpSpPr>
            <p:cNvPr id="20" name="Group 19">
              <a:extLst>
                <a:ext uri="{FF2B5EF4-FFF2-40B4-BE49-F238E27FC236}">
                  <a16:creationId xmlns="" xmlns:a16="http://schemas.microsoft.com/office/drawing/2014/main" id="{724E2738-A459-4112-A31D-D53324DEC557}"/>
                </a:ext>
              </a:extLst>
            </p:cNvPr>
            <p:cNvGrpSpPr/>
            <p:nvPr/>
          </p:nvGrpSpPr>
          <p:grpSpPr>
            <a:xfrm>
              <a:off x="4214829" y="2471629"/>
              <a:ext cx="3705834" cy="1780643"/>
              <a:chOff x="4965896" y="3116250"/>
              <a:chExt cx="3705834" cy="1780643"/>
            </a:xfrm>
          </p:grpSpPr>
          <p:pic>
            <p:nvPicPr>
              <p:cNvPr id="21" name="Picture 20">
                <a:extLst>
                  <a:ext uri="{FF2B5EF4-FFF2-40B4-BE49-F238E27FC236}">
                    <a16:creationId xmlns="" xmlns:a16="http://schemas.microsoft.com/office/drawing/2014/main" id="{B273F309-B826-439B-BDD3-38A29808F1AB}"/>
                  </a:ext>
                </a:extLst>
              </p:cNvPr>
              <p:cNvPicPr>
                <a:picLocks noChangeAspect="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4965896" y="3133313"/>
                <a:ext cx="618978" cy="1763580"/>
              </a:xfrm>
              <a:prstGeom prst="rect">
                <a:avLst/>
              </a:prstGeom>
            </p:spPr>
          </p:pic>
          <p:pic>
            <p:nvPicPr>
              <p:cNvPr id="22" name="Picture 21">
                <a:extLst>
                  <a:ext uri="{FF2B5EF4-FFF2-40B4-BE49-F238E27FC236}">
                    <a16:creationId xmlns="" xmlns:a16="http://schemas.microsoft.com/office/drawing/2014/main" id="{BD4DEEFB-F70F-4DDA-B5C4-9282F53986DB}"/>
                  </a:ext>
                </a:extLst>
              </p:cNvPr>
              <p:cNvPicPr>
                <a:picLocks noChangeAspect="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5582196" y="3133313"/>
                <a:ext cx="618978" cy="1763580"/>
              </a:xfrm>
              <a:prstGeom prst="rect">
                <a:avLst/>
              </a:prstGeom>
            </p:spPr>
          </p:pic>
          <p:pic>
            <p:nvPicPr>
              <p:cNvPr id="23" name="Picture 22">
                <a:extLst>
                  <a:ext uri="{FF2B5EF4-FFF2-40B4-BE49-F238E27FC236}">
                    <a16:creationId xmlns="" xmlns:a16="http://schemas.microsoft.com/office/drawing/2014/main" id="{1433005E-3036-4C14-AEAF-7FEAA3477FAA}"/>
                  </a:ext>
                </a:extLst>
              </p:cNvPr>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7053" r="33204"/>
              <a:stretch/>
            </p:blipFill>
            <p:spPr>
              <a:xfrm>
                <a:off x="6201174" y="3130318"/>
                <a:ext cx="618978" cy="1763580"/>
              </a:xfrm>
              <a:prstGeom prst="rect">
                <a:avLst/>
              </a:prstGeom>
            </p:spPr>
          </p:pic>
          <p:pic>
            <p:nvPicPr>
              <p:cNvPr id="24" name="Picture 23">
                <a:extLst>
                  <a:ext uri="{FF2B5EF4-FFF2-40B4-BE49-F238E27FC236}">
                    <a16:creationId xmlns="" xmlns:a16="http://schemas.microsoft.com/office/drawing/2014/main" id="{E5F706F5-A620-426A-8B59-8818786F20CC}"/>
                  </a:ext>
                </a:extLst>
              </p:cNvPr>
              <p:cNvPicPr>
                <a:picLocks noChangeAspect="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7053" r="33204"/>
              <a:stretch/>
            </p:blipFill>
            <p:spPr>
              <a:xfrm>
                <a:off x="6817474" y="3130318"/>
                <a:ext cx="618978" cy="1763580"/>
              </a:xfrm>
              <a:prstGeom prst="rect">
                <a:avLst/>
              </a:prstGeom>
            </p:spPr>
          </p:pic>
          <p:pic>
            <p:nvPicPr>
              <p:cNvPr id="25" name="Picture 24">
                <a:extLst>
                  <a:ext uri="{FF2B5EF4-FFF2-40B4-BE49-F238E27FC236}">
                    <a16:creationId xmlns="" xmlns:a16="http://schemas.microsoft.com/office/drawing/2014/main" id="{4DCD31BF-BC48-4E4B-8F3E-8154891DADAA}"/>
                  </a:ext>
                </a:extLst>
              </p:cNvPr>
              <p:cNvPicPr>
                <a:picLocks noChangeAspect="1"/>
              </p:cNvPicPr>
              <p:nvPr/>
            </p:nvPicPr>
            <p:blipFill rotWithShape="1">
              <a:blip r:embed="rId8"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7053" r="33204"/>
              <a:stretch/>
            </p:blipFill>
            <p:spPr>
              <a:xfrm>
                <a:off x="7433774" y="3116250"/>
                <a:ext cx="618978" cy="1763580"/>
              </a:xfrm>
              <a:prstGeom prst="rect">
                <a:avLst/>
              </a:prstGeom>
            </p:spPr>
          </p:pic>
          <p:pic>
            <p:nvPicPr>
              <p:cNvPr id="26" name="Picture 25">
                <a:extLst>
                  <a:ext uri="{FF2B5EF4-FFF2-40B4-BE49-F238E27FC236}">
                    <a16:creationId xmlns="" xmlns:a16="http://schemas.microsoft.com/office/drawing/2014/main" id="{F7CA81C7-7D48-43C8-9D4E-9055B9F825BE}"/>
                  </a:ext>
                </a:extLst>
              </p:cNvPr>
              <p:cNvPicPr>
                <a:picLocks noChangeAspect="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8052752" y="3130318"/>
                <a:ext cx="618978" cy="1763580"/>
              </a:xfrm>
              <a:prstGeom prst="rect">
                <a:avLst/>
              </a:prstGeom>
            </p:spPr>
          </p:pic>
        </p:grpSp>
        <p:pic>
          <p:nvPicPr>
            <p:cNvPr id="27" name="Picture 26">
              <a:extLst>
                <a:ext uri="{FF2B5EF4-FFF2-40B4-BE49-F238E27FC236}">
                  <a16:creationId xmlns="" xmlns:a16="http://schemas.microsoft.com/office/drawing/2014/main" id="{698E1204-457F-4739-A714-B7FBD06AD32E}"/>
                </a:ext>
              </a:extLst>
            </p:cNvPr>
            <p:cNvPicPr>
              <a:picLocks noChangeAspect="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7917985" y="2457561"/>
              <a:ext cx="618978" cy="1763580"/>
            </a:xfrm>
            <a:prstGeom prst="rect">
              <a:avLst/>
            </a:prstGeom>
          </p:spPr>
        </p:pic>
      </p:grpSp>
      <p:sp>
        <p:nvSpPr>
          <p:cNvPr id="30" name="TextBox 29">
            <a:extLst>
              <a:ext uri="{FF2B5EF4-FFF2-40B4-BE49-F238E27FC236}">
                <a16:creationId xmlns="" xmlns:a16="http://schemas.microsoft.com/office/drawing/2014/main" id="{249CE139-2C74-4306-8AA8-3FC6EF82D198}"/>
              </a:ext>
            </a:extLst>
          </p:cNvPr>
          <p:cNvSpPr txBox="1"/>
          <p:nvPr/>
        </p:nvSpPr>
        <p:spPr>
          <a:xfrm>
            <a:off x="3877878" y="4205176"/>
            <a:ext cx="5051437" cy="1569660"/>
          </a:xfrm>
          <a:prstGeom prst="accentCallout2">
            <a:avLst/>
          </a:prstGeom>
          <a:noFill/>
          <a:ln>
            <a:noFill/>
          </a:ln>
        </p:spPr>
        <p:txBody>
          <a:bodyPr wrap="square" rtlCol="0">
            <a:spAutoFit/>
          </a:bodyPr>
          <a:lstStyle/>
          <a:p>
            <a:pPr algn="ctr"/>
            <a:r>
              <a:rPr lang="en-US" sz="2400" b="1" dirty="0">
                <a:solidFill>
                  <a:srgbClr val="F6884D"/>
                </a:solidFill>
                <a:latin typeface="Arial" panose="020B0604020202020204" pitchFamily="34" charset="0"/>
                <a:cs typeface="Arial" panose="020B0604020202020204" pitchFamily="34" charset="0"/>
              </a:rPr>
              <a:t>Over the next 15 years, the building industry will experience a loss of 80% of the existing skilled workforce.</a:t>
            </a:r>
            <a:endParaRPr lang="en-US" sz="2000" b="1" dirty="0">
              <a:solidFill>
                <a:srgbClr val="F68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7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B489733-418B-4B04-AE9C-22D428494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628" b="25059"/>
          <a:stretch/>
        </p:blipFill>
        <p:spPr>
          <a:xfrm>
            <a:off x="3177944" y="2717736"/>
            <a:ext cx="2788109" cy="2481020"/>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 xmlns:a16="http://schemas.microsoft.com/office/drawing/2014/main" id="{5739352D-30E3-48FA-8129-73821F8BC9CB}"/>
              </a:ext>
            </a:extLst>
          </p:cNvPr>
          <p:cNvPicPr>
            <a:picLocks noChangeAspect="1"/>
          </p:cNvPicPr>
          <p:nvPr/>
        </p:nvPicPr>
        <p:blipFill rotWithShape="1">
          <a:blip r:embed="rId4">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64" name="Title 1">
            <a:extLst>
              <a:ext uri="{FF2B5EF4-FFF2-40B4-BE49-F238E27FC236}">
                <a16:creationId xmlns="" xmlns:a16="http://schemas.microsoft.com/office/drawing/2014/main" id="{0AC8B650-4107-4E01-BC95-417248DC40A4}"/>
              </a:ext>
            </a:extLst>
          </p:cNvPr>
          <p:cNvSpPr txBox="1">
            <a:spLocks/>
          </p:cNvSpPr>
          <p:nvPr/>
        </p:nvSpPr>
        <p:spPr>
          <a:xfrm>
            <a:off x="0" y="5009013"/>
            <a:ext cx="9144000" cy="863830"/>
          </a:xfrm>
          <a:prstGeom prst="rect">
            <a:avLst/>
          </a:prstGeom>
          <a:solidFill>
            <a:srgbClr val="49AA4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100" b="1" dirty="0">
                <a:solidFill>
                  <a:schemeClr val="bg1"/>
                </a:solidFill>
                <a:latin typeface="Arial" panose="020B0604020202020204" pitchFamily="34" charset="0"/>
                <a:cs typeface="Arial" panose="020B0604020202020204" pitchFamily="34" charset="0"/>
              </a:rPr>
              <a:t>So help spread the word about the profession!</a:t>
            </a:r>
            <a:endParaRPr lang="en-US" sz="3100" dirty="0">
              <a:solidFill>
                <a:schemeClr val="bg1"/>
              </a:solidFill>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 xmlns:a16="http://schemas.microsoft.com/office/drawing/2014/main" id="{F9261829-C445-4457-AF4D-AD89A7B7E05B}"/>
              </a:ext>
            </a:extLst>
          </p:cNvPr>
          <p:cNvSpPr/>
          <p:nvPr/>
        </p:nvSpPr>
        <p:spPr>
          <a:xfrm>
            <a:off x="339289" y="3251011"/>
            <a:ext cx="1889561" cy="1108754"/>
          </a:xfrm>
          <a:prstGeom prst="wedgeRoundRectCallout">
            <a:avLst>
              <a:gd name="adj1" fmla="val 103451"/>
              <a:gd name="adj2" fmla="val -1100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Tell someone about ICC Committees!</a:t>
            </a:r>
          </a:p>
        </p:txBody>
      </p:sp>
      <p:sp>
        <p:nvSpPr>
          <p:cNvPr id="6" name="Speech Bubble: Rectangle with Corners Rounded 5">
            <a:extLst>
              <a:ext uri="{FF2B5EF4-FFF2-40B4-BE49-F238E27FC236}">
                <a16:creationId xmlns="" xmlns:a16="http://schemas.microsoft.com/office/drawing/2014/main" id="{38EC508A-BDC0-4967-B384-171D7565A7C6}"/>
              </a:ext>
            </a:extLst>
          </p:cNvPr>
          <p:cNvSpPr/>
          <p:nvPr/>
        </p:nvSpPr>
        <p:spPr>
          <a:xfrm>
            <a:off x="3545335" y="842203"/>
            <a:ext cx="2053329" cy="1287663"/>
          </a:xfrm>
          <a:prstGeom prst="wedgeRoundRectCallout">
            <a:avLst>
              <a:gd name="adj1" fmla="val 3909"/>
              <a:gd name="adj2" fmla="val 100078"/>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Visit local high school or junior colleges!</a:t>
            </a:r>
          </a:p>
        </p:txBody>
      </p:sp>
      <p:sp>
        <p:nvSpPr>
          <p:cNvPr id="7" name="Speech Bubble: Rectangle with Corners Rounded 6">
            <a:extLst>
              <a:ext uri="{FF2B5EF4-FFF2-40B4-BE49-F238E27FC236}">
                <a16:creationId xmlns="" xmlns:a16="http://schemas.microsoft.com/office/drawing/2014/main" id="{1A84E4B7-4BF4-40E9-B473-8C84BF79CD09}"/>
              </a:ext>
            </a:extLst>
          </p:cNvPr>
          <p:cNvSpPr/>
          <p:nvPr/>
        </p:nvSpPr>
        <p:spPr>
          <a:xfrm>
            <a:off x="359886" y="1339979"/>
            <a:ext cx="2515501" cy="1152498"/>
          </a:xfrm>
          <a:prstGeom prst="wedgeRoundRectCallout">
            <a:avLst>
              <a:gd name="adj1" fmla="val 51435"/>
              <a:gd name="adj2" fmla="val 109240"/>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Spread the word about Code Council Membership Councils!</a:t>
            </a:r>
          </a:p>
        </p:txBody>
      </p:sp>
      <p:sp>
        <p:nvSpPr>
          <p:cNvPr id="8" name="Speech Bubble: Rectangle with Corners Rounded 7">
            <a:extLst>
              <a:ext uri="{FF2B5EF4-FFF2-40B4-BE49-F238E27FC236}">
                <a16:creationId xmlns="" xmlns:a16="http://schemas.microsoft.com/office/drawing/2014/main" id="{E057A992-1A95-4554-9CDB-ACD6B8535745}"/>
              </a:ext>
            </a:extLst>
          </p:cNvPr>
          <p:cNvSpPr/>
          <p:nvPr/>
        </p:nvSpPr>
        <p:spPr>
          <a:xfrm>
            <a:off x="6815186" y="3215306"/>
            <a:ext cx="2013351" cy="1187375"/>
          </a:xfrm>
          <a:prstGeom prst="wedgeRoundRectCallout">
            <a:avLst>
              <a:gd name="adj1" fmla="val -76039"/>
              <a:gd name="adj2" fmla="val -2271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Follow ICC on social media to stay updated!</a:t>
            </a:r>
          </a:p>
        </p:txBody>
      </p:sp>
      <p:sp>
        <p:nvSpPr>
          <p:cNvPr id="9" name="Speech Bubble: Rectangle with Corners Rounded 8">
            <a:extLst>
              <a:ext uri="{FF2B5EF4-FFF2-40B4-BE49-F238E27FC236}">
                <a16:creationId xmlns="" xmlns:a16="http://schemas.microsoft.com/office/drawing/2014/main" id="{9DD188E6-D041-4629-B6D4-8A7EC41B6AB2}"/>
              </a:ext>
            </a:extLst>
          </p:cNvPr>
          <p:cNvSpPr/>
          <p:nvPr/>
        </p:nvSpPr>
        <p:spPr>
          <a:xfrm>
            <a:off x="6268613" y="1339979"/>
            <a:ext cx="2298802" cy="1053824"/>
          </a:xfrm>
          <a:prstGeom prst="wedgeRoundRectCallout">
            <a:avLst>
              <a:gd name="adj1" fmla="val -65594"/>
              <a:gd name="adj2" fmla="val 10825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Invite someone to an ICC Chapter meeting!</a:t>
            </a:r>
          </a:p>
        </p:txBody>
      </p:sp>
    </p:spTree>
    <p:extLst>
      <p:ext uri="{BB962C8B-B14F-4D97-AF65-F5344CB8AC3E}">
        <p14:creationId xmlns:p14="http://schemas.microsoft.com/office/powerpoint/2010/main" val="22323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883D766-B2EE-4D4F-9753-5E2EF35E3A58}"/>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2" name="Rectangle 1">
            <a:extLst>
              <a:ext uri="{FF2B5EF4-FFF2-40B4-BE49-F238E27FC236}">
                <a16:creationId xmlns="" xmlns:a16="http://schemas.microsoft.com/office/drawing/2014/main" id="{0C74A4A9-67D7-43BF-9E55-6472A064620B}"/>
              </a:ext>
            </a:extLst>
          </p:cNvPr>
          <p:cNvSpPr/>
          <p:nvPr/>
        </p:nvSpPr>
        <p:spPr>
          <a:xfrm>
            <a:off x="0" y="5000215"/>
            <a:ext cx="9144000" cy="1046440"/>
          </a:xfrm>
          <a:prstGeom prst="rect">
            <a:avLst/>
          </a:prstGeom>
          <a:solidFill>
            <a:srgbClr val="49AA42"/>
          </a:solidFill>
        </p:spPr>
        <p:txBody>
          <a:bodyPr wrap="square">
            <a:spAutoFit/>
          </a:bodyPr>
          <a:lstStyle/>
          <a:p>
            <a:pPr algn="ctr"/>
            <a:r>
              <a:rPr lang="en-US" sz="3100" b="1" dirty="0">
                <a:solidFill>
                  <a:schemeClr val="bg1"/>
                </a:solidFill>
                <a:latin typeface="Arial" panose="020B0604020202020204" pitchFamily="34" charset="0"/>
                <a:cs typeface="Arial" panose="020B0604020202020204" pitchFamily="34" charset="0"/>
              </a:rPr>
              <a:t>And get involved in ICC’s Safety 2.0 programs to build the next generation of code officials.</a:t>
            </a:r>
            <a:endParaRPr lang="en-US" sz="3100" dirty="0">
              <a:solidFill>
                <a:schemeClr val="bg1"/>
              </a:solidFill>
            </a:endParaRPr>
          </a:p>
        </p:txBody>
      </p:sp>
      <p:sp>
        <p:nvSpPr>
          <p:cNvPr id="3" name="Rectangle: Rounded Corners 2">
            <a:extLst>
              <a:ext uri="{FF2B5EF4-FFF2-40B4-BE49-F238E27FC236}">
                <a16:creationId xmlns="" xmlns:a16="http://schemas.microsoft.com/office/drawing/2014/main" id="{58C06DB4-7DF2-4FDB-83C8-EEF8AFC46897}"/>
              </a:ext>
            </a:extLst>
          </p:cNvPr>
          <p:cNvSpPr/>
          <p:nvPr/>
        </p:nvSpPr>
        <p:spPr>
          <a:xfrm>
            <a:off x="1943096" y="1303904"/>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Emerging Leaders Membership Council (</a:t>
            </a:r>
            <a:r>
              <a:rPr lang="en-US" sz="2000" dirty="0" err="1">
                <a:solidFill>
                  <a:schemeClr val="bg1"/>
                </a:solidFill>
              </a:rPr>
              <a:t>ELMC</a:t>
            </a:r>
            <a:r>
              <a:rPr lang="en-US" sz="2000" dirty="0">
                <a:solidFill>
                  <a:schemeClr val="bg1"/>
                </a:solidFill>
              </a:rPr>
              <a:t>)</a:t>
            </a:r>
          </a:p>
        </p:txBody>
      </p:sp>
      <p:sp>
        <p:nvSpPr>
          <p:cNvPr id="9" name="Rectangle: Rounded Corners 8">
            <a:extLst>
              <a:ext uri="{FF2B5EF4-FFF2-40B4-BE49-F238E27FC236}">
                <a16:creationId xmlns="" xmlns:a16="http://schemas.microsoft.com/office/drawing/2014/main" id="{365D0544-36FD-48C2-B750-995EE1A2B918}"/>
              </a:ext>
            </a:extLst>
          </p:cNvPr>
          <p:cNvSpPr/>
          <p:nvPr/>
        </p:nvSpPr>
        <p:spPr>
          <a:xfrm>
            <a:off x="1943099" y="1810863"/>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High School Technical Training Program (</a:t>
            </a:r>
            <a:r>
              <a:rPr lang="en-US" sz="2000" dirty="0" err="1">
                <a:solidFill>
                  <a:schemeClr val="bg1"/>
                </a:solidFill>
              </a:rPr>
              <a:t>HSTTP</a:t>
            </a:r>
            <a:r>
              <a:rPr lang="en-US" sz="2000" dirty="0">
                <a:solidFill>
                  <a:schemeClr val="bg1"/>
                </a:solidFill>
              </a:rPr>
              <a:t>)</a:t>
            </a:r>
          </a:p>
        </p:txBody>
      </p:sp>
      <p:sp>
        <p:nvSpPr>
          <p:cNvPr id="10" name="Rectangle: Rounded Corners 9">
            <a:extLst>
              <a:ext uri="{FF2B5EF4-FFF2-40B4-BE49-F238E27FC236}">
                <a16:creationId xmlns="" xmlns:a16="http://schemas.microsoft.com/office/drawing/2014/main" id="{4D02506C-B88B-4BE2-85A2-3D3C96A22E4A}"/>
              </a:ext>
            </a:extLst>
          </p:cNvPr>
          <p:cNvSpPr/>
          <p:nvPr/>
        </p:nvSpPr>
        <p:spPr>
          <a:xfrm>
            <a:off x="1943098" y="2317822"/>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Members in the Military </a:t>
            </a:r>
          </a:p>
        </p:txBody>
      </p:sp>
      <p:sp>
        <p:nvSpPr>
          <p:cNvPr id="11" name="Rectangle: Rounded Corners 10">
            <a:extLst>
              <a:ext uri="{FF2B5EF4-FFF2-40B4-BE49-F238E27FC236}">
                <a16:creationId xmlns="" xmlns:a16="http://schemas.microsoft.com/office/drawing/2014/main" id="{74BAADAA-8EA4-43D7-923C-9A872F8DB1CE}"/>
              </a:ext>
            </a:extLst>
          </p:cNvPr>
          <p:cNvSpPr/>
          <p:nvPr/>
        </p:nvSpPr>
        <p:spPr>
          <a:xfrm>
            <a:off x="1943097" y="2824781"/>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Chapter Leadership Academy</a:t>
            </a:r>
          </a:p>
        </p:txBody>
      </p:sp>
      <p:sp>
        <p:nvSpPr>
          <p:cNvPr id="12" name="Rectangle: Rounded Corners 11">
            <a:extLst>
              <a:ext uri="{FF2B5EF4-FFF2-40B4-BE49-F238E27FC236}">
                <a16:creationId xmlns="" xmlns:a16="http://schemas.microsoft.com/office/drawing/2014/main" id="{0BE3774B-B160-4378-AF09-F3C5E7C3BCC3}"/>
              </a:ext>
            </a:extLst>
          </p:cNvPr>
          <p:cNvSpPr/>
          <p:nvPr/>
        </p:nvSpPr>
        <p:spPr>
          <a:xfrm>
            <a:off x="1943096" y="3331740"/>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Board Shadow Program</a:t>
            </a:r>
          </a:p>
        </p:txBody>
      </p:sp>
      <p:sp>
        <p:nvSpPr>
          <p:cNvPr id="13" name="Rectangle: Rounded Corners 12">
            <a:extLst>
              <a:ext uri="{FF2B5EF4-FFF2-40B4-BE49-F238E27FC236}">
                <a16:creationId xmlns="" xmlns:a16="http://schemas.microsoft.com/office/drawing/2014/main" id="{5F2A66D5-CF15-4979-899E-03F50E045D02}"/>
              </a:ext>
            </a:extLst>
          </p:cNvPr>
          <p:cNvSpPr/>
          <p:nvPr/>
        </p:nvSpPr>
        <p:spPr>
          <a:xfrm>
            <a:off x="1943096" y="3838699"/>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Journey to Leadership</a:t>
            </a:r>
          </a:p>
        </p:txBody>
      </p:sp>
      <p:sp>
        <p:nvSpPr>
          <p:cNvPr id="15" name="Rectangle: Rounded Corners 14">
            <a:extLst>
              <a:ext uri="{FF2B5EF4-FFF2-40B4-BE49-F238E27FC236}">
                <a16:creationId xmlns="" xmlns:a16="http://schemas.microsoft.com/office/drawing/2014/main" id="{395A7E37-8D23-48CE-8201-2F9A6D42BCA8}"/>
              </a:ext>
            </a:extLst>
          </p:cNvPr>
          <p:cNvSpPr/>
          <p:nvPr/>
        </p:nvSpPr>
        <p:spPr>
          <a:xfrm>
            <a:off x="1943095" y="4345659"/>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Code Council Innovation</a:t>
            </a:r>
          </a:p>
        </p:txBody>
      </p:sp>
      <p:sp>
        <p:nvSpPr>
          <p:cNvPr id="16" name="Rectangle: Rounded Corners 15">
            <a:extLst>
              <a:ext uri="{FF2B5EF4-FFF2-40B4-BE49-F238E27FC236}">
                <a16:creationId xmlns="" xmlns:a16="http://schemas.microsoft.com/office/drawing/2014/main" id="{70C2EE7B-F4B7-4028-98C2-6DFBE04C9B3D}"/>
              </a:ext>
            </a:extLst>
          </p:cNvPr>
          <p:cNvSpPr/>
          <p:nvPr/>
        </p:nvSpPr>
        <p:spPr>
          <a:xfrm>
            <a:off x="631095" y="621784"/>
            <a:ext cx="8055701" cy="438518"/>
          </a:xfrm>
          <a:prstGeom prst="round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49AA42"/>
                </a:solidFill>
              </a:rPr>
              <a:t>Safety 2.0 Programs</a:t>
            </a:r>
          </a:p>
        </p:txBody>
      </p:sp>
      <p:sp>
        <p:nvSpPr>
          <p:cNvPr id="7" name="Right Bracket 6">
            <a:extLst>
              <a:ext uri="{FF2B5EF4-FFF2-40B4-BE49-F238E27FC236}">
                <a16:creationId xmlns="" xmlns:a16="http://schemas.microsoft.com/office/drawing/2014/main" id="{8AA6FC37-06CE-4A68-9D6A-7F183C8ACC24}"/>
              </a:ext>
            </a:extLst>
          </p:cNvPr>
          <p:cNvSpPr/>
          <p:nvPr/>
        </p:nvSpPr>
        <p:spPr>
          <a:xfrm>
            <a:off x="7375065" y="1537885"/>
            <a:ext cx="369570" cy="3039808"/>
          </a:xfrm>
          <a:prstGeom prst="rightBracket">
            <a:avLst/>
          </a:prstGeom>
          <a:noFill/>
          <a:ln w="28575">
            <a:solidFill>
              <a:srgbClr val="F6884D"/>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Right Bracket 17">
            <a:extLst>
              <a:ext uri="{FF2B5EF4-FFF2-40B4-BE49-F238E27FC236}">
                <a16:creationId xmlns="" xmlns:a16="http://schemas.microsoft.com/office/drawing/2014/main" id="{FCAEDF13-62DE-4EDA-9160-AF2725632F60}"/>
              </a:ext>
            </a:extLst>
          </p:cNvPr>
          <p:cNvSpPr/>
          <p:nvPr/>
        </p:nvSpPr>
        <p:spPr>
          <a:xfrm rot="10800000">
            <a:off x="1349828" y="1532192"/>
            <a:ext cx="369570" cy="3039808"/>
          </a:xfrm>
          <a:prstGeom prst="rightBracket">
            <a:avLst/>
          </a:prstGeom>
          <a:noFill/>
          <a:ln w="28575">
            <a:solidFill>
              <a:srgbClr val="F6884D"/>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984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295783F0-AA93-4D21-8FDD-41DBC8D30E99}"/>
              </a:ext>
            </a:extLst>
          </p:cNvPr>
          <p:cNvSpPr/>
          <p:nvPr/>
        </p:nvSpPr>
        <p:spPr>
          <a:xfrm>
            <a:off x="0" y="0"/>
            <a:ext cx="7658100" cy="6858000"/>
          </a:xfrm>
          <a:prstGeom prst="rect">
            <a:avLst/>
          </a:prstGeom>
          <a:blipFill dpi="0" rotWithShape="1">
            <a:blip r:embed="rId3">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17A28015-091C-4038-9B9E-2CC64758F423}"/>
              </a:ext>
            </a:extLst>
          </p:cNvPr>
          <p:cNvPicPr>
            <a:picLocks noChangeAspect="1"/>
          </p:cNvPicPr>
          <p:nvPr/>
        </p:nvPicPr>
        <p:blipFill rotWithShape="1">
          <a:blip r:embed="rId4">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pic>
        <p:nvPicPr>
          <p:cNvPr id="7" name="Picture 6">
            <a:extLst>
              <a:ext uri="{FF2B5EF4-FFF2-40B4-BE49-F238E27FC236}">
                <a16:creationId xmlns="" xmlns:a16="http://schemas.microsoft.com/office/drawing/2014/main" id="{70A493A4-DFD2-4F66-921C-091529E5E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333" y="190288"/>
            <a:ext cx="4260425" cy="2396489"/>
          </a:xfrm>
          <a:prstGeom prst="rect">
            <a:avLst/>
          </a:prstGeom>
        </p:spPr>
      </p:pic>
      <p:sp>
        <p:nvSpPr>
          <p:cNvPr id="2" name="Title 1">
            <a:extLst>
              <a:ext uri="{FF2B5EF4-FFF2-40B4-BE49-F238E27FC236}">
                <a16:creationId xmlns="" xmlns:a16="http://schemas.microsoft.com/office/drawing/2014/main" id="{2FD14D5D-7294-4448-A09D-64288A9BF423}"/>
              </a:ext>
            </a:extLst>
          </p:cNvPr>
          <p:cNvSpPr>
            <a:spLocks noGrp="1"/>
          </p:cNvSpPr>
          <p:nvPr>
            <p:ph type="ctrTitle"/>
          </p:nvPr>
        </p:nvSpPr>
        <p:spPr>
          <a:xfrm>
            <a:off x="2196191" y="2586777"/>
            <a:ext cx="5004708" cy="1563977"/>
          </a:xfrm>
          <a:prstGeom prst="roundRect">
            <a:avLst>
              <a:gd name="adj" fmla="val 13013"/>
            </a:avLst>
          </a:prstGeom>
          <a:solidFill>
            <a:srgbClr val="0B5940"/>
          </a:solidFill>
          <a:ln w="38100">
            <a:noFill/>
          </a:ln>
        </p:spPr>
        <p:txBody>
          <a:bodyPr anchor="ctr">
            <a:normAutofit fontScale="90000"/>
          </a:bodyPr>
          <a:lstStyle/>
          <a:p>
            <a:r>
              <a:rPr lang="en-US" sz="4400" dirty="0">
                <a:solidFill>
                  <a:srgbClr val="FFFFFF"/>
                </a:solidFill>
                <a:latin typeface="+mn-lt"/>
              </a:rPr>
              <a:t>CODE OFFICIALS</a:t>
            </a:r>
            <a:br>
              <a:rPr lang="en-US" sz="4400" dirty="0">
                <a:solidFill>
                  <a:srgbClr val="FFFFFF"/>
                </a:solidFill>
                <a:latin typeface="+mn-lt"/>
              </a:rPr>
            </a:br>
            <a:r>
              <a:rPr lang="en-US" sz="2800" i="1" dirty="0">
                <a:solidFill>
                  <a:srgbClr val="FFFFFF"/>
                </a:solidFill>
                <a:latin typeface="+mn-lt"/>
                <a:cs typeface="Arial" panose="020B0604020202020204" pitchFamily="34" charset="0"/>
              </a:rPr>
              <a:t>Building Safety Today for a </a:t>
            </a:r>
            <a:br>
              <a:rPr lang="en-US" sz="2800" i="1" dirty="0">
                <a:solidFill>
                  <a:srgbClr val="FFFFFF"/>
                </a:solidFill>
                <a:latin typeface="+mn-lt"/>
                <a:cs typeface="Arial" panose="020B0604020202020204" pitchFamily="34" charset="0"/>
              </a:rPr>
            </a:br>
            <a:r>
              <a:rPr lang="en-US" sz="2800" i="1" dirty="0">
                <a:solidFill>
                  <a:srgbClr val="FFFFFF"/>
                </a:solidFill>
                <a:latin typeface="+mn-lt"/>
                <a:cs typeface="Arial" panose="020B0604020202020204" pitchFamily="34" charset="0"/>
              </a:rPr>
              <a:t>Stronger Tomorrow</a:t>
            </a:r>
            <a:endParaRPr lang="en-US" sz="4400" dirty="0">
              <a:solidFill>
                <a:srgbClr val="FFFFFF"/>
              </a:solidFill>
              <a:latin typeface="+mn-lt"/>
              <a:cs typeface="Arial" panose="020B0604020202020204" pitchFamily="34" charset="0"/>
            </a:endParaRPr>
          </a:p>
        </p:txBody>
      </p:sp>
      <p:sp>
        <p:nvSpPr>
          <p:cNvPr id="8" name="Content Placeholder 2">
            <a:extLst>
              <a:ext uri="{FF2B5EF4-FFF2-40B4-BE49-F238E27FC236}">
                <a16:creationId xmlns="" xmlns:a16="http://schemas.microsoft.com/office/drawing/2014/main" id="{3B2557D8-2596-453F-BB5C-F8419363DC2A}"/>
              </a:ext>
            </a:extLst>
          </p:cNvPr>
          <p:cNvSpPr txBox="1">
            <a:spLocks/>
          </p:cNvSpPr>
          <p:nvPr/>
        </p:nvSpPr>
        <p:spPr>
          <a:xfrm>
            <a:off x="1269545" y="4702751"/>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Learn more about how code officials protect your community at </a:t>
            </a:r>
            <a:r>
              <a:rPr lang="en-US" sz="3200" b="1" dirty="0">
                <a:latin typeface="Arial" panose="020B0604020202020204" pitchFamily="34" charset="0"/>
                <a:cs typeface="Arial" panose="020B0604020202020204" pitchFamily="34" charset="0"/>
              </a:rPr>
              <a:t>www.iccsafe.org.</a:t>
            </a:r>
            <a:endParaRPr lang="en-US" sz="3200" b="1" dirty="0"/>
          </a:p>
        </p:txBody>
      </p:sp>
    </p:spTree>
    <p:extLst>
      <p:ext uri="{BB962C8B-B14F-4D97-AF65-F5344CB8AC3E}">
        <p14:creationId xmlns:p14="http://schemas.microsoft.com/office/powerpoint/2010/main" val="1568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8C4072D4-EED6-4459-86B9-41364251D52E}"/>
              </a:ext>
            </a:extLst>
          </p:cNvPr>
          <p:cNvSpPr txBox="1">
            <a:spLocks/>
          </p:cNvSpPr>
          <p:nvPr/>
        </p:nvSpPr>
        <p:spPr>
          <a:xfrm>
            <a:off x="0" y="2534722"/>
            <a:ext cx="9144000" cy="164357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solidFill>
                  <a:srgbClr val="49AA42"/>
                </a:solidFill>
                <a:latin typeface="Arial" panose="020B0604020202020204" pitchFamily="34" charset="0"/>
                <a:cs typeface="Arial" panose="020B0604020202020204" pitchFamily="34" charset="0"/>
              </a:rPr>
              <a:t>APPENDIX</a:t>
            </a:r>
            <a:r>
              <a:rPr lang="en-US" sz="2800" b="1" dirty="0">
                <a:solidFill>
                  <a:srgbClr val="49AA42"/>
                </a:solidFill>
                <a:latin typeface="Arial" panose="020B0604020202020204" pitchFamily="34" charset="0"/>
                <a:cs typeface="Arial" panose="020B0604020202020204" pitchFamily="34" charset="0"/>
              </a:rPr>
              <a:t>: </a:t>
            </a:r>
          </a:p>
          <a:p>
            <a:pPr algn="ctr"/>
            <a:r>
              <a:rPr lang="en-US" sz="2800" b="1" dirty="0">
                <a:solidFill>
                  <a:srgbClr val="49AA42"/>
                </a:solidFill>
                <a:latin typeface="Arial" panose="020B0604020202020204" pitchFamily="34" charset="0"/>
                <a:cs typeface="Arial" panose="020B0604020202020204" pitchFamily="34" charset="0"/>
              </a:rPr>
              <a:t>ADDITIONAL IMAGES AND SLIDES, TO USE BASED ON PRESENTER NEEDS/ PREFERENCES</a:t>
            </a:r>
          </a:p>
        </p:txBody>
      </p:sp>
      <p:pic>
        <p:nvPicPr>
          <p:cNvPr id="9" name="Picture 2" descr="http://www.astmnewsroom.org/assets/base/ICC_Horz_RGB_HIRESNOV2015.jpg.jpeg">
            <a:extLst>
              <a:ext uri="{FF2B5EF4-FFF2-40B4-BE49-F238E27FC236}">
                <a16:creationId xmlns="" xmlns:a16="http://schemas.microsoft.com/office/drawing/2014/main" id="{3A6CA8FF-CE9C-4244-ADA2-61C5110EA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8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 xmlns:a16="http://schemas.microsoft.com/office/drawing/2014/main" id="{295783F0-AA93-4D21-8FDD-41DBC8D30E99}"/>
              </a:ext>
            </a:extLst>
          </p:cNvPr>
          <p:cNvSpPr/>
          <p:nvPr/>
        </p:nvSpPr>
        <p:spPr>
          <a:xfrm>
            <a:off x="216131" y="0"/>
            <a:ext cx="7658100" cy="6858000"/>
          </a:xfrm>
          <a:prstGeom prst="rect">
            <a:avLst/>
          </a:prstGeom>
          <a:blipFill dpi="0" rotWithShape="1">
            <a:blip r:embed="rId2">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 xmlns:a16="http://schemas.microsoft.com/office/drawing/2014/main" id="{17A28015-091C-4038-9B9E-2CC64758F423}"/>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pic>
        <p:nvPicPr>
          <p:cNvPr id="7" name="Picture 6">
            <a:extLst>
              <a:ext uri="{FF2B5EF4-FFF2-40B4-BE49-F238E27FC236}">
                <a16:creationId xmlns="" xmlns:a16="http://schemas.microsoft.com/office/drawing/2014/main" id="{70A493A4-DFD2-4F66-921C-091529E5E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59" y="371143"/>
            <a:ext cx="4260425" cy="2396489"/>
          </a:xfrm>
          <a:prstGeom prst="rect">
            <a:avLst/>
          </a:prstGeom>
        </p:spPr>
      </p:pic>
      <p:sp>
        <p:nvSpPr>
          <p:cNvPr id="2" name="Title 1">
            <a:extLst>
              <a:ext uri="{FF2B5EF4-FFF2-40B4-BE49-F238E27FC236}">
                <a16:creationId xmlns="" xmlns:a16="http://schemas.microsoft.com/office/drawing/2014/main" id="{2FD14D5D-7294-4448-A09D-64288A9BF423}"/>
              </a:ext>
            </a:extLst>
          </p:cNvPr>
          <p:cNvSpPr>
            <a:spLocks noGrp="1"/>
          </p:cNvSpPr>
          <p:nvPr>
            <p:ph type="ctrTitle"/>
          </p:nvPr>
        </p:nvSpPr>
        <p:spPr>
          <a:xfrm>
            <a:off x="2212817" y="2767632"/>
            <a:ext cx="5004708" cy="1563977"/>
          </a:xfrm>
          <a:prstGeom prst="roundRect">
            <a:avLst>
              <a:gd name="adj" fmla="val 13013"/>
            </a:avLst>
          </a:prstGeom>
          <a:solidFill>
            <a:srgbClr val="0B5940"/>
          </a:solidFill>
          <a:ln w="38100">
            <a:noFill/>
          </a:ln>
        </p:spPr>
        <p:txBody>
          <a:bodyPr anchor="ctr">
            <a:normAutofit fontScale="90000"/>
          </a:bodyPr>
          <a:lstStyle/>
          <a:p>
            <a:r>
              <a:rPr lang="en-US" sz="4400" dirty="0">
                <a:solidFill>
                  <a:srgbClr val="FFFFFF"/>
                </a:solidFill>
                <a:latin typeface="+mn-lt"/>
              </a:rPr>
              <a:t>CODE OFFICIALS</a:t>
            </a:r>
            <a:br>
              <a:rPr lang="en-US" sz="4400" dirty="0">
                <a:solidFill>
                  <a:srgbClr val="FFFFFF"/>
                </a:solidFill>
                <a:latin typeface="+mn-lt"/>
              </a:rPr>
            </a:br>
            <a:r>
              <a:rPr lang="en-US" sz="2800" i="1" dirty="0">
                <a:solidFill>
                  <a:srgbClr val="FFFFFF"/>
                </a:solidFill>
                <a:latin typeface="+mn-lt"/>
                <a:cs typeface="Arial" panose="020B0604020202020204" pitchFamily="34" charset="0"/>
              </a:rPr>
              <a:t>Building Safety Today for a </a:t>
            </a:r>
            <a:br>
              <a:rPr lang="en-US" sz="2800" i="1" dirty="0">
                <a:solidFill>
                  <a:srgbClr val="FFFFFF"/>
                </a:solidFill>
                <a:latin typeface="+mn-lt"/>
                <a:cs typeface="Arial" panose="020B0604020202020204" pitchFamily="34" charset="0"/>
              </a:rPr>
            </a:br>
            <a:r>
              <a:rPr lang="en-US" sz="2800" i="1" dirty="0">
                <a:solidFill>
                  <a:srgbClr val="FFFFFF"/>
                </a:solidFill>
                <a:latin typeface="+mn-lt"/>
                <a:cs typeface="Arial" panose="020B0604020202020204" pitchFamily="34" charset="0"/>
              </a:rPr>
              <a:t>Stronger Tomorrow</a:t>
            </a:r>
            <a:endParaRPr lang="en-US" sz="4400" dirty="0">
              <a:solidFill>
                <a:srgbClr val="FFFFFF"/>
              </a:solidFill>
              <a:latin typeface="+mn-lt"/>
              <a:cs typeface="Arial" panose="020B0604020202020204" pitchFamily="34" charset="0"/>
            </a:endParaRPr>
          </a:p>
        </p:txBody>
      </p:sp>
      <p:sp>
        <p:nvSpPr>
          <p:cNvPr id="8" name="Content Placeholder 2">
            <a:extLst>
              <a:ext uri="{FF2B5EF4-FFF2-40B4-BE49-F238E27FC236}">
                <a16:creationId xmlns="" xmlns:a16="http://schemas.microsoft.com/office/drawing/2014/main" id="{3B2557D8-2596-453F-BB5C-F8419363DC2A}"/>
              </a:ext>
            </a:extLst>
          </p:cNvPr>
          <p:cNvSpPr txBox="1">
            <a:spLocks/>
          </p:cNvSpPr>
          <p:nvPr/>
        </p:nvSpPr>
        <p:spPr>
          <a:xfrm>
            <a:off x="1269545" y="4702751"/>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3200" dirty="0">
                <a:solidFill>
                  <a:prstClr val="black"/>
                </a:solidFill>
                <a:latin typeface="Arial" panose="020B0604020202020204" pitchFamily="34" charset="0"/>
                <a:cs typeface="Arial" panose="020B0604020202020204" pitchFamily="34" charset="0"/>
              </a:rPr>
              <a:t>Presented by the </a:t>
            </a:r>
          </a:p>
          <a:p>
            <a:pPr lvl="0"/>
            <a:r>
              <a:rPr lang="en-US" sz="3200" dirty="0">
                <a:solidFill>
                  <a:prstClr val="black"/>
                </a:solidFill>
                <a:latin typeface="Arial" panose="020B0604020202020204" pitchFamily="34" charset="0"/>
                <a:cs typeface="Arial" panose="020B0604020202020204" pitchFamily="34" charset="0"/>
              </a:rPr>
              <a:t>International Code Council</a:t>
            </a:r>
          </a:p>
        </p:txBody>
      </p:sp>
    </p:spTree>
    <p:extLst>
      <p:ext uri="{BB962C8B-B14F-4D97-AF65-F5344CB8AC3E}">
        <p14:creationId xmlns:p14="http://schemas.microsoft.com/office/powerpoint/2010/main" val="381787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2" name="Group 1">
            <a:extLst>
              <a:ext uri="{FF2B5EF4-FFF2-40B4-BE49-F238E27FC236}">
                <a16:creationId xmlns="" xmlns:a16="http://schemas.microsoft.com/office/drawing/2014/main" id="{240FDCF2-5A5B-4BCF-AE7A-D93A8E1BF726}"/>
              </a:ext>
            </a:extLst>
          </p:cNvPr>
          <p:cNvGrpSpPr/>
          <p:nvPr/>
        </p:nvGrpSpPr>
        <p:grpSpPr>
          <a:xfrm>
            <a:off x="-11533" y="243"/>
            <a:ext cx="9155533" cy="6857757"/>
            <a:chOff x="-11533" y="243"/>
            <a:chExt cx="9155533" cy="6857757"/>
          </a:xfrm>
        </p:grpSpPr>
        <p:pic>
          <p:nvPicPr>
            <p:cNvPr id="8" name="Picture 7" descr="A group of people standing in front of a building&#10;&#10;Description generated with high confidence">
              <a:extLst>
                <a:ext uri="{FF2B5EF4-FFF2-40B4-BE49-F238E27FC236}">
                  <a16:creationId xmlns="" xmlns:a16="http://schemas.microsoft.com/office/drawing/2014/main" id="{4854323C-3FC6-4E05-B383-C75EC05607B3}"/>
                </a:ext>
              </a:extLst>
            </p:cNvPr>
            <p:cNvPicPr>
              <a:picLocks noChangeAspect="1"/>
            </p:cNvPicPr>
            <p:nvPr/>
          </p:nvPicPr>
          <p:blipFill rotWithShape="1">
            <a:blip r:embed="rId2">
              <a:extLst>
                <a:ext uri="{28A0092B-C50C-407E-A947-70E740481C1C}">
                  <a14:useLocalDpi xmlns:a14="http://schemas.microsoft.com/office/drawing/2010/main" val="0"/>
                </a:ext>
              </a:extLst>
            </a:blip>
            <a:srcRect t="43148" r="1" b="5867"/>
            <a:stretch/>
          </p:blipFill>
          <p:spPr>
            <a:xfrm>
              <a:off x="4760347" y="3511054"/>
              <a:ext cx="4381433"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6" name="Picture 5" descr="A group of people in a room&#10;&#10;Description generated with very high confidence">
              <a:extLst>
                <a:ext uri="{FF2B5EF4-FFF2-40B4-BE49-F238E27FC236}">
                  <a16:creationId xmlns="" xmlns:a16="http://schemas.microsoft.com/office/drawing/2014/main" id="{40F3DE9E-2027-4FA1-A285-45586EEB1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43" r="2" b="9575"/>
            <a:stretch/>
          </p:blipFill>
          <p:spPr>
            <a:xfrm>
              <a:off x="20" y="3511295"/>
              <a:ext cx="5773903"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pic>
          <p:nvPicPr>
            <p:cNvPr id="10" name="Picture 9" descr="A person holding a sign&#10;&#10;Description generated with very high confidence">
              <a:extLst>
                <a:ext uri="{FF2B5EF4-FFF2-40B4-BE49-F238E27FC236}">
                  <a16:creationId xmlns="" xmlns:a16="http://schemas.microsoft.com/office/drawing/2014/main" id="{30D7379D-0947-4C07-9192-21C0723CA9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953" b="-2"/>
            <a:stretch/>
          </p:blipFill>
          <p:spPr>
            <a:xfrm>
              <a:off x="3370077" y="243"/>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icture containing outdoor, person, ground, sitting&#10;&#10;Description generated with very high confidence">
              <a:extLst>
                <a:ext uri="{FF2B5EF4-FFF2-40B4-BE49-F238E27FC236}">
                  <a16:creationId xmlns="" xmlns:a16="http://schemas.microsoft.com/office/drawing/2014/main" id="{EBE6AB12-E799-4324-A8BD-EC960EDD0E2E}"/>
                </a:ext>
              </a:extLst>
            </p:cNvPr>
            <p:cNvPicPr>
              <a:picLocks noChangeAspect="1"/>
            </p:cNvPicPr>
            <p:nvPr/>
          </p:nvPicPr>
          <p:blipFill rotWithShape="1">
            <a:blip r:embed="rId5">
              <a:extLst>
                <a:ext uri="{28A0092B-C50C-407E-A947-70E740481C1C}">
                  <a14:useLocalDpi xmlns:a14="http://schemas.microsoft.com/office/drawing/2010/main" val="0"/>
                </a:ext>
              </a:extLst>
            </a:blip>
            <a:srcRect l="1511" r="3" b="3"/>
            <a:stretch/>
          </p:blipFill>
          <p:spPr>
            <a:xfrm>
              <a:off x="-11533" y="243"/>
              <a:ext cx="4394847" cy="334670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grpSp>
      <p:sp>
        <p:nvSpPr>
          <p:cNvPr id="5" name="Title 1">
            <a:extLst>
              <a:ext uri="{FF2B5EF4-FFF2-40B4-BE49-F238E27FC236}">
                <a16:creationId xmlns=""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 xmlns:a16="http://schemas.microsoft.com/office/drawing/2014/main" id="{FB860093-5174-4166-9F85-4CD0921A78AE}"/>
              </a:ext>
            </a:extLst>
          </p:cNvPr>
          <p:cNvSpPr>
            <a:spLocks noGrp="1"/>
          </p:cNvSpPr>
          <p:nvPr>
            <p:ph type="ctrTitle"/>
          </p:nvPr>
        </p:nvSpPr>
        <p:spPr>
          <a:xfrm>
            <a:off x="1963246" y="2953299"/>
            <a:ext cx="4987817" cy="951402"/>
          </a:xfrm>
          <a:prstGeom prst="roundRect">
            <a:avLst>
              <a:gd name="adj" fmla="val 13013"/>
            </a:avLst>
          </a:prstGeom>
          <a:solidFill>
            <a:srgbClr val="49AA42"/>
          </a:solidFill>
          <a:ln w="38100">
            <a:solidFill>
              <a:schemeClr val="bg1"/>
            </a:solidFill>
          </a:ln>
        </p:spPr>
        <p:txBody>
          <a:bodyPr anchor="ctr">
            <a:normAutofit/>
          </a:bodyPr>
          <a:lstStyle/>
          <a:p>
            <a:r>
              <a:rPr lang="en-US" sz="3200" b="1" dirty="0">
                <a:solidFill>
                  <a:srgbClr val="FFFFFF"/>
                </a:solidFill>
                <a:latin typeface="+mn-lt"/>
              </a:rPr>
              <a:t>Code Officials in Action</a:t>
            </a:r>
            <a:endParaRPr lang="en-US" sz="3200" b="1" dirty="0">
              <a:solidFill>
                <a:srgbClr val="FFFFFF"/>
              </a:solidFill>
              <a:latin typeface="+mn-lt"/>
              <a:cs typeface="Arial" panose="020B0604020202020204" pitchFamily="34" charset="0"/>
            </a:endParaRPr>
          </a:p>
        </p:txBody>
      </p:sp>
    </p:spTree>
    <p:extLst>
      <p:ext uri="{BB962C8B-B14F-4D97-AF65-F5344CB8AC3E}">
        <p14:creationId xmlns:p14="http://schemas.microsoft.com/office/powerpoint/2010/main" val="95022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generated with very high confidence">
            <a:extLst>
              <a:ext uri="{FF2B5EF4-FFF2-40B4-BE49-F238E27FC236}">
                <a16:creationId xmlns="" xmlns:a16="http://schemas.microsoft.com/office/drawing/2014/main" id="{C34EF10B-F9C0-412A-A9FF-BA46DB892B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85" t="53" r="-3084" b="8786"/>
          <a:stretch/>
        </p:blipFill>
        <p:spPr>
          <a:xfrm>
            <a:off x="0" y="0"/>
            <a:ext cx="4715434" cy="3281081"/>
          </a:xfrm>
          <a:prstGeom prst="rect">
            <a:avLst/>
          </a:prstGeom>
        </p:spPr>
      </p:pic>
      <p:pic>
        <p:nvPicPr>
          <p:cNvPr id="4" name="Content Placeholder 9" descr="A person standing posing for the camera&#10;&#10;Description generated with very high confidence">
            <a:extLst>
              <a:ext uri="{FF2B5EF4-FFF2-40B4-BE49-F238E27FC236}">
                <a16:creationId xmlns="" xmlns:a16="http://schemas.microsoft.com/office/drawing/2014/main" id="{28F25AF0-B655-47A4-A25A-E19FAD66D2F2}"/>
              </a:ext>
            </a:extLst>
          </p:cNvPr>
          <p:cNvPicPr>
            <a:picLocks noChangeAspect="1"/>
          </p:cNvPicPr>
          <p:nvPr/>
        </p:nvPicPr>
        <p:blipFill rotWithShape="1">
          <a:blip r:embed="rId3">
            <a:extLst>
              <a:ext uri="{28A0092B-C50C-407E-A947-70E740481C1C}">
                <a14:useLocalDpi xmlns:a14="http://schemas.microsoft.com/office/drawing/2010/main" val="0"/>
              </a:ext>
            </a:extLst>
          </a:blip>
          <a:srcRect t="7692" r="102" b="36088"/>
          <a:stretch/>
        </p:blipFill>
        <p:spPr>
          <a:xfrm>
            <a:off x="0" y="3429000"/>
            <a:ext cx="4569694" cy="3429000"/>
          </a:xfrm>
          <a:prstGeom prst="rect">
            <a:avLst/>
          </a:prstGeom>
        </p:spPr>
      </p:pic>
      <p:pic>
        <p:nvPicPr>
          <p:cNvPr id="5" name="Picture 4" descr="A group of people standing in front of a crowd&#10;&#10;Description generated with very high confidence">
            <a:extLst>
              <a:ext uri="{FF2B5EF4-FFF2-40B4-BE49-F238E27FC236}">
                <a16:creationId xmlns="" xmlns:a16="http://schemas.microsoft.com/office/drawing/2014/main" id="{C30CA871-33FC-4A88-AF74-47896BB541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188" b="5933"/>
          <a:stretch/>
        </p:blipFill>
        <p:spPr>
          <a:xfrm>
            <a:off x="4715434" y="0"/>
            <a:ext cx="4428566" cy="3281081"/>
          </a:xfrm>
          <a:prstGeom prst="rect">
            <a:avLst/>
          </a:prstGeom>
        </p:spPr>
      </p:pic>
      <p:pic>
        <p:nvPicPr>
          <p:cNvPr id="3" name="Picture 2">
            <a:extLst>
              <a:ext uri="{FF2B5EF4-FFF2-40B4-BE49-F238E27FC236}">
                <a16:creationId xmlns="" xmlns:a16="http://schemas.microsoft.com/office/drawing/2014/main" id="{08F077E9-F0D5-4A6C-8124-F9377A7F6875}"/>
              </a:ext>
            </a:extLst>
          </p:cNvPr>
          <p:cNvPicPr>
            <a:picLocks noChangeAspect="1"/>
          </p:cNvPicPr>
          <p:nvPr/>
        </p:nvPicPr>
        <p:blipFill rotWithShape="1">
          <a:blip r:embed="rId5"/>
          <a:srcRect l="-2" t="9530" r="3187" b="48304"/>
          <a:stretch/>
        </p:blipFill>
        <p:spPr>
          <a:xfrm flipH="1">
            <a:off x="4715433" y="3429000"/>
            <a:ext cx="4428565" cy="3429000"/>
          </a:xfrm>
          <a:prstGeom prst="rect">
            <a:avLst/>
          </a:prstGeom>
        </p:spPr>
      </p:pic>
    </p:spTree>
    <p:extLst>
      <p:ext uri="{BB962C8B-B14F-4D97-AF65-F5344CB8AC3E}">
        <p14:creationId xmlns:p14="http://schemas.microsoft.com/office/powerpoint/2010/main" val="16257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9270A22-99B0-4E37-BD88-C937A0B22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81" y="915314"/>
            <a:ext cx="2961223" cy="2220917"/>
          </a:xfrm>
          <a:prstGeom prst="rect">
            <a:avLst/>
          </a:prstGeom>
        </p:spPr>
      </p:pic>
      <p:pic>
        <p:nvPicPr>
          <p:cNvPr id="10" name="Picture 9">
            <a:extLst>
              <a:ext uri="{FF2B5EF4-FFF2-40B4-BE49-F238E27FC236}">
                <a16:creationId xmlns="" xmlns:a16="http://schemas.microsoft.com/office/drawing/2014/main" id="{4BF65955-F5C5-423A-A7D4-AAD86E3901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3559"/>
          <a:stretch/>
        </p:blipFill>
        <p:spPr>
          <a:xfrm>
            <a:off x="3256728" y="915314"/>
            <a:ext cx="2573868" cy="2252256"/>
          </a:xfrm>
          <a:prstGeom prst="rect">
            <a:avLst/>
          </a:prstGeom>
        </p:spPr>
      </p:pic>
      <p:pic>
        <p:nvPicPr>
          <p:cNvPr id="18" name="Picture 17">
            <a:extLst>
              <a:ext uri="{FF2B5EF4-FFF2-40B4-BE49-F238E27FC236}">
                <a16:creationId xmlns="" xmlns:a16="http://schemas.microsoft.com/office/drawing/2014/main" id="{747B2537-919B-41F9-955A-BCD3A1BAF4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9" t="28399" r="8378" b="5095"/>
          <a:stretch/>
        </p:blipFill>
        <p:spPr>
          <a:xfrm>
            <a:off x="0" y="4430133"/>
            <a:ext cx="9180938" cy="1394765"/>
          </a:xfrm>
          <a:prstGeom prst="rect">
            <a:avLst/>
          </a:prstGeom>
        </p:spPr>
      </p:pic>
      <p:sp>
        <p:nvSpPr>
          <p:cNvPr id="6" name="Title 1">
            <a:extLst>
              <a:ext uri="{FF2B5EF4-FFF2-40B4-BE49-F238E27FC236}">
                <a16:creationId xmlns="" xmlns:a16="http://schemas.microsoft.com/office/drawing/2014/main" id="{D1FEE998-97F6-4912-B4AC-BB0D27392A4D}"/>
              </a:ext>
            </a:extLst>
          </p:cNvPr>
          <p:cNvSpPr txBox="1">
            <a:spLocks/>
          </p:cNvSpPr>
          <p:nvPr/>
        </p:nvSpPr>
        <p:spPr>
          <a:xfrm>
            <a:off x="1271536" y="89140"/>
            <a:ext cx="6637865" cy="76200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49AA42"/>
                </a:solidFill>
              </a:rPr>
              <a:t>Day in the Life of a Code Official</a:t>
            </a:r>
          </a:p>
        </p:txBody>
      </p:sp>
      <p:sp>
        <p:nvSpPr>
          <p:cNvPr id="19" name="TextBox 18">
            <a:extLst>
              <a:ext uri="{FF2B5EF4-FFF2-40B4-BE49-F238E27FC236}">
                <a16:creationId xmlns="" xmlns:a16="http://schemas.microsoft.com/office/drawing/2014/main" id="{E9E555B9-8001-460C-9034-14E02CE5BF7C}"/>
              </a:ext>
            </a:extLst>
          </p:cNvPr>
          <p:cNvSpPr txBox="1"/>
          <p:nvPr/>
        </p:nvSpPr>
        <p:spPr>
          <a:xfrm>
            <a:off x="311508" y="3188459"/>
            <a:ext cx="2527300" cy="1089529"/>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Plan Review and Permit Approval </a:t>
            </a:r>
          </a:p>
        </p:txBody>
      </p:sp>
      <p:sp>
        <p:nvSpPr>
          <p:cNvPr id="20" name="TextBox 19">
            <a:extLst>
              <a:ext uri="{FF2B5EF4-FFF2-40B4-BE49-F238E27FC236}">
                <a16:creationId xmlns="" xmlns:a16="http://schemas.microsoft.com/office/drawing/2014/main" id="{FF852A8A-10F4-457F-A77E-11954A1B148D}"/>
              </a:ext>
            </a:extLst>
          </p:cNvPr>
          <p:cNvSpPr txBox="1"/>
          <p:nvPr/>
        </p:nvSpPr>
        <p:spPr>
          <a:xfrm>
            <a:off x="3056704" y="3354658"/>
            <a:ext cx="2973917" cy="757130"/>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Code </a:t>
            </a:r>
          </a:p>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Consultation </a:t>
            </a:r>
          </a:p>
        </p:txBody>
      </p:sp>
      <p:pic>
        <p:nvPicPr>
          <p:cNvPr id="22" name="Picture 21">
            <a:extLst>
              <a:ext uri="{FF2B5EF4-FFF2-40B4-BE49-F238E27FC236}">
                <a16:creationId xmlns="" xmlns:a16="http://schemas.microsoft.com/office/drawing/2014/main" id="{38E238F9-723F-49C2-A90A-0B3616D74C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494"/>
          <a:stretch/>
        </p:blipFill>
        <p:spPr>
          <a:xfrm>
            <a:off x="5983815" y="915313"/>
            <a:ext cx="3007786" cy="2251169"/>
          </a:xfrm>
          <a:prstGeom prst="rect">
            <a:avLst/>
          </a:prstGeom>
        </p:spPr>
      </p:pic>
      <p:sp>
        <p:nvSpPr>
          <p:cNvPr id="23" name="TextBox 22">
            <a:extLst>
              <a:ext uri="{FF2B5EF4-FFF2-40B4-BE49-F238E27FC236}">
                <a16:creationId xmlns="" xmlns:a16="http://schemas.microsoft.com/office/drawing/2014/main" id="{8979BC62-830E-476D-ABFF-E932A13C0830}"/>
              </a:ext>
            </a:extLst>
          </p:cNvPr>
          <p:cNvSpPr txBox="1"/>
          <p:nvPr/>
        </p:nvSpPr>
        <p:spPr>
          <a:xfrm>
            <a:off x="3056704" y="6000147"/>
            <a:ext cx="2973917" cy="424732"/>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Site Inspection</a:t>
            </a:r>
          </a:p>
        </p:txBody>
      </p:sp>
      <p:sp>
        <p:nvSpPr>
          <p:cNvPr id="24" name="TextBox 23">
            <a:extLst>
              <a:ext uri="{FF2B5EF4-FFF2-40B4-BE49-F238E27FC236}">
                <a16:creationId xmlns="" xmlns:a16="http://schemas.microsoft.com/office/drawing/2014/main" id="{BCA82C5B-2781-4B0E-A375-85775E7174C7}"/>
              </a:ext>
            </a:extLst>
          </p:cNvPr>
          <p:cNvSpPr txBox="1"/>
          <p:nvPr/>
        </p:nvSpPr>
        <p:spPr>
          <a:xfrm>
            <a:off x="6019796" y="3188459"/>
            <a:ext cx="2973917" cy="1089529"/>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Community Meetings and Presentations</a:t>
            </a:r>
          </a:p>
        </p:txBody>
      </p:sp>
    </p:spTree>
    <p:extLst>
      <p:ext uri="{BB962C8B-B14F-4D97-AF65-F5344CB8AC3E}">
        <p14:creationId xmlns:p14="http://schemas.microsoft.com/office/powerpoint/2010/main" val="194162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529E43-0538-4A1B-806F-423A7697A82D}"/>
              </a:ext>
            </a:extLst>
          </p:cNvPr>
          <p:cNvSpPr/>
          <p:nvPr/>
        </p:nvSpPr>
        <p:spPr>
          <a:xfrm>
            <a:off x="1371600" y="6488668"/>
            <a:ext cx="4572000" cy="369332"/>
          </a:xfrm>
          <a:prstGeom prst="rect">
            <a:avLst/>
          </a:prstGeom>
        </p:spPr>
        <p:txBody>
          <a:bodyPr>
            <a:spAutoFit/>
          </a:bodyPr>
          <a:lstStyle/>
          <a:p>
            <a:r>
              <a:rPr lang="en-US" dirty="0"/>
              <a:t>Quote Source: 2014 ICC Demographic Survey</a:t>
            </a:r>
          </a:p>
        </p:txBody>
      </p:sp>
      <p:pic>
        <p:nvPicPr>
          <p:cNvPr id="7" name="Picture 6">
            <a:extLst>
              <a:ext uri="{FF2B5EF4-FFF2-40B4-BE49-F238E27FC236}">
                <a16:creationId xmlns="" xmlns:a16="http://schemas.microsoft.com/office/drawing/2014/main" id="{A680EB90-8F60-4FAA-97D3-3BFEEB6FB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77" t="-1" r="-892" b="44941"/>
          <a:stretch/>
        </p:blipFill>
        <p:spPr>
          <a:xfrm>
            <a:off x="2558142" y="3211763"/>
            <a:ext cx="4027715" cy="2213912"/>
          </a:xfrm>
          <a:prstGeom prst="rect">
            <a:avLst/>
          </a:prstGeom>
        </p:spPr>
      </p:pic>
      <p:sp>
        <p:nvSpPr>
          <p:cNvPr id="9" name="Speech Bubble: Rectangle with Corners Rounded 8">
            <a:extLst>
              <a:ext uri="{FF2B5EF4-FFF2-40B4-BE49-F238E27FC236}">
                <a16:creationId xmlns="" xmlns:a16="http://schemas.microsoft.com/office/drawing/2014/main" id="{329870AB-492C-41C0-9D10-22540DE0E910}"/>
              </a:ext>
            </a:extLst>
          </p:cNvPr>
          <p:cNvSpPr/>
          <p:nvPr/>
        </p:nvSpPr>
        <p:spPr>
          <a:xfrm>
            <a:off x="698500" y="558800"/>
            <a:ext cx="3545570" cy="26529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“Extremely rewarding, always helping people, always learning, never a dull moment, always in demand.</a:t>
            </a:r>
            <a:r>
              <a:rPr lang="en-US" sz="1600" dirty="0">
                <a:solidFill>
                  <a:schemeClr val="tx1"/>
                </a:solidFill>
                <a:latin typeface="Arial" panose="020B0604020202020204" pitchFamily="34" charset="0"/>
                <a:cs typeface="Arial" panose="020B0604020202020204" pitchFamily="34" charset="0"/>
              </a:rPr>
              <a:t> If you stop and think about the inspection you just performed, the plans you just</a:t>
            </a:r>
          </a:p>
          <a:p>
            <a:pPr algn="ctr"/>
            <a:r>
              <a:rPr lang="en-US" sz="1600" dirty="0">
                <a:solidFill>
                  <a:schemeClr val="tx1"/>
                </a:solidFill>
                <a:latin typeface="Arial" panose="020B0604020202020204" pitchFamily="34" charset="0"/>
                <a:cs typeface="Arial" panose="020B0604020202020204" pitchFamily="34" charset="0"/>
              </a:rPr>
              <a:t>reviewed or the complaint you just settled, you can consider yourself a pre-first responder.”</a:t>
            </a:r>
          </a:p>
        </p:txBody>
      </p:sp>
      <p:sp>
        <p:nvSpPr>
          <p:cNvPr id="10" name="Speech Bubble: Rectangle with Corners Rounded 9">
            <a:extLst>
              <a:ext uri="{FF2B5EF4-FFF2-40B4-BE49-F238E27FC236}">
                <a16:creationId xmlns="" xmlns:a16="http://schemas.microsoft.com/office/drawing/2014/main" id="{8714BDB3-9ED9-4437-A60B-4E2CB881CE7D}"/>
              </a:ext>
            </a:extLst>
          </p:cNvPr>
          <p:cNvSpPr/>
          <p:nvPr/>
        </p:nvSpPr>
        <p:spPr>
          <a:xfrm>
            <a:off x="4533900" y="558800"/>
            <a:ext cx="4470400" cy="2652963"/>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“This is an exciting, steady and rewarding career. For those that are either interested in the trades or being a professional engineer, building inspection and </a:t>
            </a:r>
            <a:r>
              <a:rPr lang="en-US" sz="1600" b="1" dirty="0">
                <a:solidFill>
                  <a:schemeClr val="tx1"/>
                </a:solidFill>
                <a:latin typeface="Arial" panose="020B0604020202020204" pitchFamily="34" charset="0"/>
                <a:cs typeface="Arial" panose="020B0604020202020204" pitchFamily="34" charset="0"/>
              </a:rPr>
              <a:t>building department administration can be far more rewarding</a:t>
            </a:r>
            <a:r>
              <a:rPr lang="en-US" sz="1600" dirty="0">
                <a:solidFill>
                  <a:schemeClr val="tx1"/>
                </a:solidFill>
                <a:latin typeface="Arial" panose="020B0604020202020204" pitchFamily="34" charset="0"/>
                <a:cs typeface="Arial" panose="020B0604020202020204" pitchFamily="34" charset="0"/>
              </a:rPr>
              <a:t>, as you maintain vigilance over all structures built in your jurisdiction to ensure they meet the minimum standards of the laws and codes.”</a:t>
            </a:r>
          </a:p>
        </p:txBody>
      </p:sp>
      <p:sp>
        <p:nvSpPr>
          <p:cNvPr id="13" name="Title 1">
            <a:extLst>
              <a:ext uri="{FF2B5EF4-FFF2-40B4-BE49-F238E27FC236}">
                <a16:creationId xmlns="" xmlns:a16="http://schemas.microsoft.com/office/drawing/2014/main" id="{DEC517B8-F0BE-4414-A398-461A13A95F88}"/>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The Value of Becoming a Code Official</a:t>
            </a:r>
          </a:p>
        </p:txBody>
      </p:sp>
    </p:spTree>
    <p:extLst>
      <p:ext uri="{BB962C8B-B14F-4D97-AF65-F5344CB8AC3E}">
        <p14:creationId xmlns:p14="http://schemas.microsoft.com/office/powerpoint/2010/main" val="145962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529E43-0538-4A1B-806F-423A7697A82D}"/>
              </a:ext>
            </a:extLst>
          </p:cNvPr>
          <p:cNvSpPr/>
          <p:nvPr/>
        </p:nvSpPr>
        <p:spPr>
          <a:xfrm>
            <a:off x="1371600" y="6488668"/>
            <a:ext cx="4572000" cy="369332"/>
          </a:xfrm>
          <a:prstGeom prst="rect">
            <a:avLst/>
          </a:prstGeom>
        </p:spPr>
        <p:txBody>
          <a:bodyPr>
            <a:spAutoFit/>
          </a:bodyPr>
          <a:lstStyle/>
          <a:p>
            <a:r>
              <a:rPr lang="en-US" dirty="0"/>
              <a:t>Quote Source: 2014 ICC Demographic Survey</a:t>
            </a:r>
          </a:p>
        </p:txBody>
      </p:sp>
      <p:pic>
        <p:nvPicPr>
          <p:cNvPr id="7" name="Picture 6">
            <a:extLst>
              <a:ext uri="{FF2B5EF4-FFF2-40B4-BE49-F238E27FC236}">
                <a16:creationId xmlns="" xmlns:a16="http://schemas.microsoft.com/office/drawing/2014/main" id="{A680EB90-8F60-4FAA-97D3-3BFEEB6FB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77" t="-1" r="-892" b="44941"/>
          <a:stretch/>
        </p:blipFill>
        <p:spPr>
          <a:xfrm>
            <a:off x="2558142" y="3270220"/>
            <a:ext cx="4027715" cy="2213912"/>
          </a:xfrm>
          <a:prstGeom prst="rect">
            <a:avLst/>
          </a:prstGeom>
        </p:spPr>
      </p:pic>
      <p:sp>
        <p:nvSpPr>
          <p:cNvPr id="9" name="Speech Bubble: Rectangle with Corners Rounded 8">
            <a:extLst>
              <a:ext uri="{FF2B5EF4-FFF2-40B4-BE49-F238E27FC236}">
                <a16:creationId xmlns="" xmlns:a16="http://schemas.microsoft.com/office/drawing/2014/main" id="{329870AB-492C-41C0-9D10-22540DE0E910}"/>
              </a:ext>
            </a:extLst>
          </p:cNvPr>
          <p:cNvSpPr/>
          <p:nvPr/>
        </p:nvSpPr>
        <p:spPr>
          <a:xfrm>
            <a:off x="368299" y="617257"/>
            <a:ext cx="3316969" cy="26529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“Get all of the </a:t>
            </a:r>
            <a:r>
              <a:rPr lang="en-US" sz="1600" b="1" dirty="0">
                <a:solidFill>
                  <a:schemeClr val="tx1"/>
                </a:solidFill>
                <a:latin typeface="Arial" panose="020B0604020202020204" pitchFamily="34" charset="0"/>
                <a:cs typeface="Arial" panose="020B0604020202020204" pitchFamily="34" charset="0"/>
              </a:rPr>
              <a:t>vocational training you can, and work in the building trades field</a:t>
            </a:r>
            <a:r>
              <a:rPr lang="en-US" sz="1600" dirty="0">
                <a:solidFill>
                  <a:schemeClr val="tx1"/>
                </a:solidFill>
                <a:latin typeface="Arial" panose="020B0604020202020204" pitchFamily="34" charset="0"/>
                <a:cs typeface="Arial" panose="020B0604020202020204" pitchFamily="34" charset="0"/>
              </a:rPr>
              <a:t>, so you have a good understanding of how a structure should go together. Work for a good, reputable contractor for at</a:t>
            </a:r>
          </a:p>
          <a:p>
            <a:pPr algn="ctr"/>
            <a:r>
              <a:rPr lang="en-US" sz="1600" dirty="0">
                <a:solidFill>
                  <a:schemeClr val="tx1"/>
                </a:solidFill>
                <a:latin typeface="Arial" panose="020B0604020202020204" pitchFamily="34" charset="0"/>
                <a:cs typeface="Arial" panose="020B0604020202020204" pitchFamily="34" charset="0"/>
              </a:rPr>
              <a:t>least two years and train, train, train.”</a:t>
            </a:r>
          </a:p>
        </p:txBody>
      </p:sp>
      <p:sp>
        <p:nvSpPr>
          <p:cNvPr id="10" name="Speech Bubble: Rectangle with Corners Rounded 9">
            <a:extLst>
              <a:ext uri="{FF2B5EF4-FFF2-40B4-BE49-F238E27FC236}">
                <a16:creationId xmlns="" xmlns:a16="http://schemas.microsoft.com/office/drawing/2014/main" id="{8714BDB3-9ED9-4437-A60B-4E2CB881CE7D}"/>
              </a:ext>
            </a:extLst>
          </p:cNvPr>
          <p:cNvSpPr/>
          <p:nvPr/>
        </p:nvSpPr>
        <p:spPr>
          <a:xfrm>
            <a:off x="4025900" y="431800"/>
            <a:ext cx="4978400" cy="3111500"/>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“Research and understand the job responsibilities of a code enforcement professional.</a:t>
            </a:r>
          </a:p>
          <a:p>
            <a:pPr algn="ctr"/>
            <a:r>
              <a:rPr lang="en-US" sz="1600" dirty="0">
                <a:solidFill>
                  <a:schemeClr val="tx1"/>
                </a:solidFill>
                <a:latin typeface="Arial" panose="020B0604020202020204" pitchFamily="34" charset="0"/>
                <a:cs typeface="Arial" panose="020B0604020202020204" pitchFamily="34" charset="0"/>
              </a:rPr>
              <a:t>Get a job that provides hands-on experience within one or two construction related fields, such as framing and concrete. Research and study the code books. Become familiar with procedures of constructing a building. Learn the nomenclature. Stay current on both current trends and the future direction of construction. Read, study and speak with people with long careers to gain</a:t>
            </a:r>
          </a:p>
          <a:p>
            <a:pPr algn="ctr"/>
            <a:r>
              <a:rPr lang="en-US" sz="1600" dirty="0">
                <a:solidFill>
                  <a:schemeClr val="tx1"/>
                </a:solidFill>
                <a:latin typeface="Arial" panose="020B0604020202020204" pitchFamily="34" charset="0"/>
                <a:cs typeface="Arial" panose="020B0604020202020204" pitchFamily="34" charset="0"/>
              </a:rPr>
              <a:t>advice and perspective. </a:t>
            </a:r>
            <a:r>
              <a:rPr lang="en-US" sz="1600" b="1" dirty="0">
                <a:solidFill>
                  <a:schemeClr val="tx1"/>
                </a:solidFill>
                <a:latin typeface="Arial" panose="020B0604020202020204" pitchFamily="34" charset="0"/>
                <a:cs typeface="Arial" panose="020B0604020202020204" pitchFamily="34" charset="0"/>
              </a:rPr>
              <a:t>Never stop learning</a:t>
            </a:r>
            <a:r>
              <a:rPr lang="en-US" sz="1600" dirty="0">
                <a:solidFill>
                  <a:schemeClr val="tx1"/>
                </a:solidFill>
                <a:latin typeface="Arial" panose="020B0604020202020204" pitchFamily="34" charset="0"/>
                <a:cs typeface="Arial" panose="020B0604020202020204" pitchFamily="34" charset="0"/>
              </a:rPr>
              <a:t>.”</a:t>
            </a:r>
          </a:p>
        </p:txBody>
      </p:sp>
      <p:sp>
        <p:nvSpPr>
          <p:cNvPr id="13" name="Title 1">
            <a:extLst>
              <a:ext uri="{FF2B5EF4-FFF2-40B4-BE49-F238E27FC236}">
                <a16:creationId xmlns="" xmlns:a16="http://schemas.microsoft.com/office/drawing/2014/main" id="{DEC517B8-F0BE-4414-A398-461A13A95F88}"/>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Recommendations for Success</a:t>
            </a:r>
          </a:p>
        </p:txBody>
      </p:sp>
    </p:spTree>
    <p:extLst>
      <p:ext uri="{BB962C8B-B14F-4D97-AF65-F5344CB8AC3E}">
        <p14:creationId xmlns:p14="http://schemas.microsoft.com/office/powerpoint/2010/main" val="373412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CEFCFA7-3DEC-47E0-B7D2-280BBB697FF4}"/>
              </a:ext>
            </a:extLst>
          </p:cNvPr>
          <p:cNvSpPr txBox="1">
            <a:spLocks/>
          </p:cNvSpPr>
          <p:nvPr/>
        </p:nvSpPr>
        <p:spPr>
          <a:xfrm>
            <a:off x="198197" y="907676"/>
            <a:ext cx="8747606" cy="5560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Code Officials are Code Heroes. </a:t>
            </a:r>
          </a:p>
        </p:txBody>
      </p:sp>
      <p:pic>
        <p:nvPicPr>
          <p:cNvPr id="5" name="Picture 4">
            <a:extLst>
              <a:ext uri="{FF2B5EF4-FFF2-40B4-BE49-F238E27FC236}">
                <a16:creationId xmlns="" xmlns:a16="http://schemas.microsoft.com/office/drawing/2014/main" id="{10052C29-37EA-4CD3-AD6A-55A8CE912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71489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9F03830-EA03-4038-9923-4AA868BB9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7437"/>
            <a:ext cx="9144000" cy="5143500"/>
          </a:xfrm>
          <a:prstGeom prst="rect">
            <a:avLst/>
          </a:prstGeom>
        </p:spPr>
      </p:pic>
      <p:sp>
        <p:nvSpPr>
          <p:cNvPr id="4" name="Rectangle 3">
            <a:extLst>
              <a:ext uri="{FF2B5EF4-FFF2-40B4-BE49-F238E27FC236}">
                <a16:creationId xmlns="" xmlns:a16="http://schemas.microsoft.com/office/drawing/2014/main" id="{FF664F3B-FA2C-43C8-AD5F-0E449EE95183}"/>
              </a:ext>
            </a:extLst>
          </p:cNvPr>
          <p:cNvSpPr/>
          <p:nvPr/>
        </p:nvSpPr>
        <p:spPr>
          <a:xfrm>
            <a:off x="0" y="0"/>
            <a:ext cx="9144000" cy="1877437"/>
          </a:xfrm>
          <a:prstGeom prst="rect">
            <a:avLst/>
          </a:prstGeom>
          <a:solidFill>
            <a:srgbClr val="49AA42"/>
          </a:solidFill>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Code Officials: </a:t>
            </a:r>
          </a:p>
          <a:p>
            <a:pPr algn="ctr"/>
            <a:r>
              <a:rPr lang="en-US" sz="3600" b="1" dirty="0">
                <a:solidFill>
                  <a:schemeClr val="bg1"/>
                </a:solidFill>
                <a:latin typeface="Arial" panose="020B0604020202020204" pitchFamily="34" charset="0"/>
                <a:cs typeface="Arial" panose="020B0604020202020204" pitchFamily="34" charset="0"/>
              </a:rPr>
              <a:t>Building Safety Today</a:t>
            </a:r>
          </a:p>
          <a:p>
            <a:pPr algn="ctr"/>
            <a:r>
              <a:rPr lang="en-US" sz="3600" b="1" dirty="0">
                <a:solidFill>
                  <a:schemeClr val="bg1"/>
                </a:solidFill>
                <a:latin typeface="Arial" panose="020B0604020202020204" pitchFamily="34" charset="0"/>
                <a:cs typeface="Arial" panose="020B0604020202020204" pitchFamily="34" charset="0"/>
              </a:rPr>
              <a:t>for a Stronger Tomorrow</a:t>
            </a:r>
          </a:p>
          <a:p>
            <a:pPr algn="ctr"/>
            <a:endParaRPr lang="en-US" sz="800" dirty="0">
              <a:solidFill>
                <a:schemeClr val="bg1"/>
              </a:solidFill>
            </a:endParaRPr>
          </a:p>
        </p:txBody>
      </p:sp>
      <p:sp>
        <p:nvSpPr>
          <p:cNvPr id="2" name="TextBox 1"/>
          <p:cNvSpPr txBox="1"/>
          <p:nvPr/>
        </p:nvSpPr>
        <p:spPr>
          <a:xfrm>
            <a:off x="5676900" y="6793766"/>
            <a:ext cx="3457575" cy="230832"/>
          </a:xfrm>
          <a:prstGeom prst="rect">
            <a:avLst/>
          </a:prstGeom>
          <a:noFill/>
        </p:spPr>
        <p:txBody>
          <a:bodyPr wrap="square" rtlCol="0">
            <a:spAutoFit/>
          </a:bodyPr>
          <a:lstStyle/>
          <a:p>
            <a:pPr algn="r"/>
            <a:r>
              <a:rPr lang="en-US" sz="900" dirty="0">
                <a:solidFill>
                  <a:schemeClr val="bg1"/>
                </a:solidFill>
              </a:rPr>
              <a:t>Copyright © 2017 International Code Council, Inc.  All rights reserved</a:t>
            </a:r>
            <a:r>
              <a:rPr lang="en-US" sz="900" dirty="0" smtClean="0">
                <a:solidFill>
                  <a:schemeClr val="bg1"/>
                </a:solidFill>
              </a:rPr>
              <a:t>.</a:t>
            </a:r>
            <a:endParaRPr lang="en-US" sz="900" dirty="0">
              <a:solidFill>
                <a:schemeClr val="bg1"/>
              </a:solidFill>
            </a:endParaRPr>
          </a:p>
        </p:txBody>
      </p:sp>
    </p:spTree>
    <p:extLst>
      <p:ext uri="{BB962C8B-B14F-4D97-AF65-F5344CB8AC3E}">
        <p14:creationId xmlns:p14="http://schemas.microsoft.com/office/powerpoint/2010/main" val="215382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957F755-9C62-4EAD-851E-E1D08DB07A7A}"/>
              </a:ext>
            </a:extLst>
          </p:cNvPr>
          <p:cNvSpPr/>
          <p:nvPr/>
        </p:nvSpPr>
        <p:spPr>
          <a:xfrm>
            <a:off x="0" y="0"/>
            <a:ext cx="7658100" cy="6858000"/>
          </a:xfrm>
          <a:prstGeom prst="rect">
            <a:avLst/>
          </a:prstGeom>
          <a:blipFill dpi="0" rotWithShape="1">
            <a:blip r:embed="rId3">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http://www.astmnewsroom.org/assets/base/ICC_Horz_RGB_HIRESNOV2015.jpg.jpeg">
            <a:extLst>
              <a:ext uri="{FF2B5EF4-FFF2-40B4-BE49-F238E27FC236}">
                <a16:creationId xmlns="" xmlns:a16="http://schemas.microsoft.com/office/drawing/2014/main" id="{56C31F65-D1FC-46AB-83E3-3AB051F073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 xmlns:a16="http://schemas.microsoft.com/office/drawing/2014/main" id="{2D466CEE-9D3C-450A-88B1-8711DF91B0F1}"/>
              </a:ext>
            </a:extLst>
          </p:cNvPr>
          <p:cNvSpPr txBox="1">
            <a:spLocks/>
          </p:cNvSpPr>
          <p:nvPr/>
        </p:nvSpPr>
        <p:spPr>
          <a:xfrm>
            <a:off x="0" y="5279670"/>
            <a:ext cx="9144000" cy="800286"/>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Who shapes the safety of the world around us? </a:t>
            </a:r>
          </a:p>
        </p:txBody>
      </p:sp>
      <p:pic>
        <p:nvPicPr>
          <p:cNvPr id="20" name="Picture 19">
            <a:extLst>
              <a:ext uri="{FF2B5EF4-FFF2-40B4-BE49-F238E27FC236}">
                <a16:creationId xmlns="" xmlns:a16="http://schemas.microsoft.com/office/drawing/2014/main" id="{443A56B1-75DD-4E26-B94B-B484C21F9647}"/>
              </a:ext>
            </a:extLst>
          </p:cNvPr>
          <p:cNvPicPr>
            <a:picLocks noChangeAspect="1"/>
          </p:cNvPicPr>
          <p:nvPr/>
        </p:nvPicPr>
        <p:blipFill rotWithShape="1">
          <a:blip r:embed="rId5">
            <a:extLst>
              <a:ext uri="{28A0092B-C50C-407E-A947-70E740481C1C}">
                <a14:useLocalDpi xmlns:a14="http://schemas.microsoft.com/office/drawing/2010/main" val="0"/>
              </a:ext>
            </a:extLst>
          </a:blip>
          <a:srcRect l="1002" t="14937" r="82877" b="53836"/>
          <a:stretch/>
        </p:blipFill>
        <p:spPr>
          <a:xfrm>
            <a:off x="693287" y="2491247"/>
            <a:ext cx="1474132" cy="1606196"/>
          </a:xfrm>
          <a:prstGeom prst="rect">
            <a:avLst/>
          </a:prstGeom>
        </p:spPr>
      </p:pic>
      <p:pic>
        <p:nvPicPr>
          <p:cNvPr id="23" name="Picture 22">
            <a:extLst>
              <a:ext uri="{FF2B5EF4-FFF2-40B4-BE49-F238E27FC236}">
                <a16:creationId xmlns="" xmlns:a16="http://schemas.microsoft.com/office/drawing/2014/main" id="{AF2CFB3B-BFE5-4CAF-B2D4-93963FAA8401}"/>
              </a:ext>
            </a:extLst>
          </p:cNvPr>
          <p:cNvPicPr>
            <a:picLocks noChangeAspect="1"/>
          </p:cNvPicPr>
          <p:nvPr/>
        </p:nvPicPr>
        <p:blipFill rotWithShape="1">
          <a:blip r:embed="rId5">
            <a:extLst>
              <a:ext uri="{28A0092B-C50C-407E-A947-70E740481C1C}">
                <a14:useLocalDpi xmlns:a14="http://schemas.microsoft.com/office/drawing/2010/main" val="0"/>
              </a:ext>
            </a:extLst>
          </a:blip>
          <a:srcRect l="18472" t="12620" r="65407" b="56153"/>
          <a:stretch/>
        </p:blipFill>
        <p:spPr>
          <a:xfrm>
            <a:off x="3684977" y="2373208"/>
            <a:ext cx="1474132" cy="1606196"/>
          </a:xfrm>
          <a:prstGeom prst="rect">
            <a:avLst/>
          </a:prstGeom>
        </p:spPr>
      </p:pic>
      <p:pic>
        <p:nvPicPr>
          <p:cNvPr id="24" name="Picture 23">
            <a:extLst>
              <a:ext uri="{FF2B5EF4-FFF2-40B4-BE49-F238E27FC236}">
                <a16:creationId xmlns="" xmlns:a16="http://schemas.microsoft.com/office/drawing/2014/main" id="{EC2477D4-ED93-4B2E-AD55-F6057F1450AE}"/>
              </a:ext>
            </a:extLst>
          </p:cNvPr>
          <p:cNvPicPr>
            <a:picLocks noChangeAspect="1"/>
          </p:cNvPicPr>
          <p:nvPr/>
        </p:nvPicPr>
        <p:blipFill rotWithShape="1">
          <a:blip r:embed="rId5">
            <a:extLst>
              <a:ext uri="{28A0092B-C50C-407E-A947-70E740481C1C}">
                <a14:useLocalDpi xmlns:a14="http://schemas.microsoft.com/office/drawing/2010/main" val="0"/>
              </a:ext>
            </a:extLst>
          </a:blip>
          <a:srcRect l="35045" t="14852" r="48834" b="53921"/>
          <a:stretch/>
        </p:blipFill>
        <p:spPr>
          <a:xfrm>
            <a:off x="6877255" y="2491247"/>
            <a:ext cx="1474132" cy="1606196"/>
          </a:xfrm>
          <a:prstGeom prst="rect">
            <a:avLst/>
          </a:prstGeom>
        </p:spPr>
      </p:pic>
    </p:spTree>
    <p:extLst>
      <p:ext uri="{BB962C8B-B14F-4D97-AF65-F5344CB8AC3E}">
        <p14:creationId xmlns:p14="http://schemas.microsoft.com/office/powerpoint/2010/main" val="422855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443E3-2EB6-4976-9129-8860D9F44F7E}"/>
              </a:ext>
            </a:extLst>
          </p:cNvPr>
          <p:cNvSpPr txBox="1">
            <a:spLocks/>
          </p:cNvSpPr>
          <p:nvPr/>
        </p:nvSpPr>
        <p:spPr>
          <a:xfrm>
            <a:off x="0" y="5143501"/>
            <a:ext cx="9144000" cy="936456"/>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Who shapes the safety of the world around us? </a:t>
            </a:r>
          </a:p>
        </p:txBody>
      </p:sp>
      <p:pic>
        <p:nvPicPr>
          <p:cNvPr id="8" name="Picture 2" descr="http://www.astmnewsroom.org/assets/base/ICC_Horz_RGB_HIRESNOV2015.jpg.jpeg">
            <a:extLst>
              <a:ext uri="{FF2B5EF4-FFF2-40B4-BE49-F238E27FC236}">
                <a16:creationId xmlns="" xmlns:a16="http://schemas.microsoft.com/office/drawing/2014/main" id="{56C31F65-D1FC-46AB-83E3-3AB051F073F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mail.google.com/mail/u/0/?ui=2&amp;ik=e9ec5df7d8&amp;view=fimg&amp;th=15e41d0a33515c37&amp;attid=0.1.10&amp;disp=emb&amp;attbid=ANGjdJ9o9ar8Bfld6jBWWu1lbhBlVN4v1JFlFIiWCoZ1735i9nVjrLU-t_OqCiVyjvPUoiHopOxZkf9BTl6RyRBPl9I8_cY8WNIw7_SHIUAurTU1YZrMkUKd2Ru63RM&amp;sz=s0-l75-ft&amp;ats=1504633370062&amp;rm=15e41d0a33515c37&amp;zw&amp;atsh=1">
            <a:extLst>
              <a:ext uri="{FF2B5EF4-FFF2-40B4-BE49-F238E27FC236}">
                <a16:creationId xmlns="" xmlns:a16="http://schemas.microsoft.com/office/drawing/2014/main" id="{39527D9D-0D0A-46FC-8181-E9DB84059F7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 xmlns:a16="http://schemas.microsoft.com/office/drawing/2014/main" id="{358299F1-6F5E-460E-B7A7-57B7E6DD5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17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C4072D4-EED6-4459-86B9-41364251D52E}"/>
              </a:ext>
            </a:extLst>
          </p:cNvPr>
          <p:cNvSpPr txBox="1">
            <a:spLocks/>
          </p:cNvSpPr>
          <p:nvPr/>
        </p:nvSpPr>
        <p:spPr>
          <a:xfrm>
            <a:off x="0" y="5055181"/>
            <a:ext cx="9144000" cy="1024985"/>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Code officials stand behind the security and stability of every building where you live, work and play.</a:t>
            </a:r>
          </a:p>
        </p:txBody>
      </p:sp>
      <p:sp>
        <p:nvSpPr>
          <p:cNvPr id="5" name="Title 1">
            <a:extLst>
              <a:ext uri="{FF2B5EF4-FFF2-40B4-BE49-F238E27FC236}">
                <a16:creationId xmlns=""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741D0D5B-FB15-4D1F-B4F7-4829D2307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189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astmnewsroom.org/assets/base/ICC_Horz_RGB_HIRESNOV2015.jpg.jpeg">
            <a:extLst>
              <a:ext uri="{FF2B5EF4-FFF2-40B4-BE49-F238E27FC236}">
                <a16:creationId xmlns="" xmlns:a16="http://schemas.microsoft.com/office/drawing/2014/main" id="{815CEF9C-6772-40E5-8997-7D2B2B6EDC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7D328A8F-107C-4359-B43E-B6732F663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 xmlns:a16="http://schemas.microsoft.com/office/drawing/2014/main" id="{2F7443E3-2EB6-4976-9129-8860D9F44F7E}"/>
              </a:ext>
            </a:extLst>
          </p:cNvPr>
          <p:cNvSpPr txBox="1">
            <a:spLocks/>
          </p:cNvSpPr>
          <p:nvPr/>
        </p:nvSpPr>
        <p:spPr>
          <a:xfrm>
            <a:off x="0" y="4797631"/>
            <a:ext cx="9144000" cy="991813"/>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Code officials also help our communities weather unforeseen disasters. </a:t>
            </a:r>
          </a:p>
        </p:txBody>
      </p:sp>
    </p:spTree>
    <p:extLst>
      <p:ext uri="{BB962C8B-B14F-4D97-AF65-F5344CB8AC3E}">
        <p14:creationId xmlns:p14="http://schemas.microsoft.com/office/powerpoint/2010/main" val="356584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E283C82F-6EBC-45DC-B23B-A764E9A81073}"/>
              </a:ext>
            </a:extLst>
          </p:cNvPr>
          <p:cNvSpPr txBox="1">
            <a:spLocks/>
          </p:cNvSpPr>
          <p:nvPr/>
        </p:nvSpPr>
        <p:spPr>
          <a:xfrm>
            <a:off x="116958" y="740570"/>
            <a:ext cx="8966790" cy="1180116"/>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49AA42"/>
                </a:solidFill>
              </a:rPr>
              <a:t>Code officials bring building codes to life across the building and construction cycle. </a:t>
            </a:r>
          </a:p>
        </p:txBody>
      </p:sp>
      <p:sp>
        <p:nvSpPr>
          <p:cNvPr id="15" name="Title 1">
            <a:extLst>
              <a:ext uri="{FF2B5EF4-FFF2-40B4-BE49-F238E27FC236}">
                <a16:creationId xmlns="" xmlns:a16="http://schemas.microsoft.com/office/drawing/2014/main" id="{DE8C38FE-9E1B-4003-A08C-6F35DBB59C89}"/>
              </a:ext>
            </a:extLst>
          </p:cNvPr>
          <p:cNvSpPr txBox="1">
            <a:spLocks/>
          </p:cNvSpPr>
          <p:nvPr/>
        </p:nvSpPr>
        <p:spPr>
          <a:xfrm>
            <a:off x="754599" y="1989811"/>
            <a:ext cx="1521108"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Building Plan and Permit Approval</a:t>
            </a:r>
          </a:p>
        </p:txBody>
      </p:sp>
      <p:sp>
        <p:nvSpPr>
          <p:cNvPr id="18" name="Title 1">
            <a:extLst>
              <a:ext uri="{FF2B5EF4-FFF2-40B4-BE49-F238E27FC236}">
                <a16:creationId xmlns="" xmlns:a16="http://schemas.microsoft.com/office/drawing/2014/main" id="{0BD0EF85-23AE-41CB-9451-5037C50A111F}"/>
              </a:ext>
            </a:extLst>
          </p:cNvPr>
          <p:cNvSpPr txBox="1">
            <a:spLocks/>
          </p:cNvSpPr>
          <p:nvPr/>
        </p:nvSpPr>
        <p:spPr>
          <a:xfrm>
            <a:off x="763785" y="4941452"/>
            <a:ext cx="1940658" cy="1162902"/>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Renovations </a:t>
            </a:r>
          </a:p>
          <a:p>
            <a:r>
              <a:rPr lang="en-US" sz="2000" dirty="0">
                <a:solidFill>
                  <a:srgbClr val="F6884D"/>
                </a:solidFill>
              </a:rPr>
              <a:t>and Rebuilding </a:t>
            </a:r>
          </a:p>
        </p:txBody>
      </p:sp>
      <p:sp>
        <p:nvSpPr>
          <p:cNvPr id="20" name="Title 1">
            <a:extLst>
              <a:ext uri="{FF2B5EF4-FFF2-40B4-BE49-F238E27FC236}">
                <a16:creationId xmlns="" xmlns:a16="http://schemas.microsoft.com/office/drawing/2014/main" id="{A180D81F-A1C3-4018-ABAB-6C7915D9B38A}"/>
              </a:ext>
            </a:extLst>
          </p:cNvPr>
          <p:cNvSpPr txBox="1">
            <a:spLocks/>
          </p:cNvSpPr>
          <p:nvPr/>
        </p:nvSpPr>
        <p:spPr>
          <a:xfrm>
            <a:off x="6673049" y="1989811"/>
            <a:ext cx="1521108"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Site Inspection </a:t>
            </a:r>
          </a:p>
        </p:txBody>
      </p:sp>
      <p:sp>
        <p:nvSpPr>
          <p:cNvPr id="24" name="Title 1">
            <a:extLst>
              <a:ext uri="{FF2B5EF4-FFF2-40B4-BE49-F238E27FC236}">
                <a16:creationId xmlns="" xmlns:a16="http://schemas.microsoft.com/office/drawing/2014/main" id="{54C646D2-92AC-4C31-9286-FD3F6379DFE9}"/>
              </a:ext>
            </a:extLst>
          </p:cNvPr>
          <p:cNvSpPr txBox="1">
            <a:spLocks/>
          </p:cNvSpPr>
          <p:nvPr/>
        </p:nvSpPr>
        <p:spPr>
          <a:xfrm>
            <a:off x="6617754" y="4809028"/>
            <a:ext cx="1947784"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Code Interpretation Support and Consultation</a:t>
            </a:r>
          </a:p>
        </p:txBody>
      </p:sp>
      <p:pic>
        <p:nvPicPr>
          <p:cNvPr id="3" name="Picture 2">
            <a:extLst>
              <a:ext uri="{FF2B5EF4-FFF2-40B4-BE49-F238E27FC236}">
                <a16:creationId xmlns="" xmlns:a16="http://schemas.microsoft.com/office/drawing/2014/main" id="{7F9F370C-77A9-4061-B3DA-A55CB789F07E}"/>
              </a:ext>
            </a:extLst>
          </p:cNvPr>
          <p:cNvPicPr>
            <a:picLocks noChangeAspect="1"/>
          </p:cNvPicPr>
          <p:nvPr/>
        </p:nvPicPr>
        <p:blipFill rotWithShape="1">
          <a:blip r:embed="rId3">
            <a:extLst>
              <a:ext uri="{28A0092B-C50C-407E-A947-70E740481C1C}">
                <a14:useLocalDpi xmlns:a14="http://schemas.microsoft.com/office/drawing/2010/main" val="0"/>
              </a:ext>
            </a:extLst>
          </a:blip>
          <a:srcRect l="54831"/>
          <a:stretch/>
        </p:blipFill>
        <p:spPr>
          <a:xfrm>
            <a:off x="2167230" y="1093278"/>
            <a:ext cx="4934555" cy="6145098"/>
          </a:xfrm>
          <a:prstGeom prst="rect">
            <a:avLst/>
          </a:prstGeom>
        </p:spPr>
      </p:pic>
    </p:spTree>
    <p:extLst>
      <p:ext uri="{BB962C8B-B14F-4D97-AF65-F5344CB8AC3E}">
        <p14:creationId xmlns:p14="http://schemas.microsoft.com/office/powerpoint/2010/main" val="244774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LEGO, toy&#10;&#10;Description generated with high confidence">
            <a:extLst>
              <a:ext uri="{FF2B5EF4-FFF2-40B4-BE49-F238E27FC236}">
                <a16:creationId xmlns="" xmlns:a16="http://schemas.microsoft.com/office/drawing/2014/main" id="{F0553121-7B84-4D21-BE0E-0FE8E112A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5019674"/>
          </a:xfrm>
          <a:prstGeom prst="rect">
            <a:avLst/>
          </a:prstGeom>
        </p:spPr>
      </p:pic>
      <p:sp>
        <p:nvSpPr>
          <p:cNvPr id="30" name="Title 1">
            <a:extLst>
              <a:ext uri="{FF2B5EF4-FFF2-40B4-BE49-F238E27FC236}">
                <a16:creationId xmlns="" xmlns:a16="http://schemas.microsoft.com/office/drawing/2014/main" id="{1635126A-BCBD-4A37-9E39-0C27C0D12E5C}"/>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F62F3F4B-9293-41FF-871F-BB585EC01657}"/>
              </a:ext>
            </a:extLst>
          </p:cNvPr>
          <p:cNvSpPr/>
          <p:nvPr/>
        </p:nvSpPr>
        <p:spPr>
          <a:xfrm>
            <a:off x="0" y="4918074"/>
            <a:ext cx="9144000" cy="1939926"/>
          </a:xfrm>
          <a:prstGeom prst="rect">
            <a:avLst/>
          </a:prstGeom>
          <a:solidFill>
            <a:srgbClr val="12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17CE23DC-C809-4BDB-97F6-C9803AB58564}"/>
              </a:ext>
            </a:extLst>
          </p:cNvPr>
          <p:cNvSpPr>
            <a:spLocks noGrp="1"/>
          </p:cNvSpPr>
          <p:nvPr>
            <p:ph type="title"/>
          </p:nvPr>
        </p:nvSpPr>
        <p:spPr>
          <a:xfrm>
            <a:off x="1119187" y="4750594"/>
            <a:ext cx="6905625" cy="1325563"/>
          </a:xfrm>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rPr>
              <a:t>And thanks to code officials, our buildings stand, our communities prosper and our homes are safe.</a:t>
            </a:r>
          </a:p>
        </p:txBody>
      </p:sp>
    </p:spTree>
    <p:extLst>
      <p:ext uri="{BB962C8B-B14F-4D97-AF65-F5344CB8AC3E}">
        <p14:creationId xmlns:p14="http://schemas.microsoft.com/office/powerpoint/2010/main" val="282090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 xmlns:a16="http://schemas.microsoft.com/office/drawing/2014/main" id="{06B9DEA6-DB50-4753-95FB-9F947256D24B}"/>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Who are Code Officials?</a:t>
            </a:r>
          </a:p>
        </p:txBody>
      </p:sp>
      <p:grpSp>
        <p:nvGrpSpPr>
          <p:cNvPr id="6" name="Group 5">
            <a:extLst>
              <a:ext uri="{FF2B5EF4-FFF2-40B4-BE49-F238E27FC236}">
                <a16:creationId xmlns="" xmlns:a16="http://schemas.microsoft.com/office/drawing/2014/main" id="{ACB070BF-1FAC-4565-8FCA-FF63FB44C73C}"/>
              </a:ext>
            </a:extLst>
          </p:cNvPr>
          <p:cNvGrpSpPr/>
          <p:nvPr/>
        </p:nvGrpSpPr>
        <p:grpSpPr>
          <a:xfrm>
            <a:off x="1508814" y="640722"/>
            <a:ext cx="6256385" cy="4802503"/>
            <a:chOff x="1508814" y="640722"/>
            <a:chExt cx="6256385" cy="4802503"/>
          </a:xfrm>
        </p:grpSpPr>
        <p:grpSp>
          <p:nvGrpSpPr>
            <p:cNvPr id="3" name="Group 2">
              <a:extLst>
                <a:ext uri="{FF2B5EF4-FFF2-40B4-BE49-F238E27FC236}">
                  <a16:creationId xmlns="" xmlns:a16="http://schemas.microsoft.com/office/drawing/2014/main" id="{56835D49-5D44-4EE6-AD92-2CD1F0D8B987}"/>
                </a:ext>
              </a:extLst>
            </p:cNvPr>
            <p:cNvGrpSpPr/>
            <p:nvPr/>
          </p:nvGrpSpPr>
          <p:grpSpPr>
            <a:xfrm>
              <a:off x="1508814" y="640722"/>
              <a:ext cx="6256385" cy="4802503"/>
              <a:chOff x="1404117" y="2864983"/>
              <a:chExt cx="6256385" cy="4802503"/>
            </a:xfrm>
          </p:grpSpPr>
          <p:grpSp>
            <p:nvGrpSpPr>
              <p:cNvPr id="22" name="Group 21">
                <a:extLst>
                  <a:ext uri="{FF2B5EF4-FFF2-40B4-BE49-F238E27FC236}">
                    <a16:creationId xmlns="" xmlns:a16="http://schemas.microsoft.com/office/drawing/2014/main" id="{A15A3952-230E-4528-A22C-BAFC229C5C68}"/>
                  </a:ext>
                </a:extLst>
              </p:cNvPr>
              <p:cNvGrpSpPr/>
              <p:nvPr/>
            </p:nvGrpSpPr>
            <p:grpSpPr>
              <a:xfrm>
                <a:off x="1404117" y="5621498"/>
                <a:ext cx="6256385" cy="955221"/>
                <a:chOff x="1278240" y="5819250"/>
                <a:chExt cx="6256385" cy="955221"/>
              </a:xfrm>
              <a:solidFill>
                <a:schemeClr val="bg2">
                  <a:lumMod val="75000"/>
                </a:schemeClr>
              </a:solidFill>
            </p:grpSpPr>
            <p:sp>
              <p:nvSpPr>
                <p:cNvPr id="23" name="Rectangle: Rounded Corners 22">
                  <a:extLst>
                    <a:ext uri="{FF2B5EF4-FFF2-40B4-BE49-F238E27FC236}">
                      <a16:creationId xmlns="" xmlns:a16="http://schemas.microsoft.com/office/drawing/2014/main" id="{E1480648-A1E0-4913-80BC-5FC52ADDE4B2}"/>
                    </a:ext>
                  </a:extLst>
                </p:cNvPr>
                <p:cNvSpPr/>
                <p:nvPr/>
              </p:nvSpPr>
              <p:spPr>
                <a:xfrm>
                  <a:off x="2871376" y="6436143"/>
                  <a:ext cx="1210382" cy="334342"/>
                </a:xfrm>
                <a:prstGeom prst="roundRect">
                  <a:avLst>
                    <a:gd name="adj" fmla="val 16667"/>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Dedicated</a:t>
                  </a:r>
                </a:p>
              </p:txBody>
            </p:sp>
            <p:sp>
              <p:nvSpPr>
                <p:cNvPr id="24" name="Rectangle: Rounded Corners 23">
                  <a:extLst>
                    <a:ext uri="{FF2B5EF4-FFF2-40B4-BE49-F238E27FC236}">
                      <a16:creationId xmlns="" xmlns:a16="http://schemas.microsoft.com/office/drawing/2014/main" id="{C77BE544-6844-4523-AF68-9AA14205381C}"/>
                    </a:ext>
                  </a:extLst>
                </p:cNvPr>
                <p:cNvSpPr/>
                <p:nvPr/>
              </p:nvSpPr>
              <p:spPr>
                <a:xfrm>
                  <a:off x="4464512" y="6436143"/>
                  <a:ext cx="1210382" cy="33434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Qualified</a:t>
                  </a:r>
                </a:p>
              </p:txBody>
            </p:sp>
            <p:sp>
              <p:nvSpPr>
                <p:cNvPr id="25" name="Rectangle: Rounded Corners 24">
                  <a:extLst>
                    <a:ext uri="{FF2B5EF4-FFF2-40B4-BE49-F238E27FC236}">
                      <a16:creationId xmlns="" xmlns:a16="http://schemas.microsoft.com/office/drawing/2014/main" id="{418BA145-2621-438D-A35C-A2B6F542FCCE}"/>
                    </a:ext>
                  </a:extLst>
                </p:cNvPr>
                <p:cNvSpPr/>
                <p:nvPr/>
              </p:nvSpPr>
              <p:spPr>
                <a:xfrm>
                  <a:off x="6057648" y="6436143"/>
                  <a:ext cx="1476977" cy="33434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Professional</a:t>
                  </a:r>
                </a:p>
              </p:txBody>
            </p:sp>
            <p:sp>
              <p:nvSpPr>
                <p:cNvPr id="26" name="Rectangle: Rounded Corners 25">
                  <a:extLst>
                    <a:ext uri="{FF2B5EF4-FFF2-40B4-BE49-F238E27FC236}">
                      <a16:creationId xmlns="" xmlns:a16="http://schemas.microsoft.com/office/drawing/2014/main" id="{C5E243E6-38C6-4190-8D8F-53037A437AA4}"/>
                    </a:ext>
                  </a:extLst>
                </p:cNvPr>
                <p:cNvSpPr/>
                <p:nvPr/>
              </p:nvSpPr>
              <p:spPr>
                <a:xfrm>
                  <a:off x="1278240" y="6436143"/>
                  <a:ext cx="1210382" cy="338328"/>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Essential</a:t>
                  </a:r>
                </a:p>
              </p:txBody>
            </p:sp>
            <p:sp>
              <p:nvSpPr>
                <p:cNvPr id="27" name="Rectangle: Rounded Corners 26">
                  <a:extLst>
                    <a:ext uri="{FF2B5EF4-FFF2-40B4-BE49-F238E27FC236}">
                      <a16:creationId xmlns="" xmlns:a16="http://schemas.microsoft.com/office/drawing/2014/main" id="{6634818A-5C1C-4526-A60A-309B1D9EB2AF}"/>
                    </a:ext>
                  </a:extLst>
                </p:cNvPr>
                <p:cNvSpPr/>
                <p:nvPr/>
              </p:nvSpPr>
              <p:spPr>
                <a:xfrm>
                  <a:off x="3281105" y="5819250"/>
                  <a:ext cx="2120642" cy="43136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latin typeface="Arial" panose="020B0604020202020204" pitchFamily="34" charset="0"/>
                      <a:cs typeface="Arial" panose="020B0604020202020204" pitchFamily="34" charset="0"/>
                    </a:rPr>
                    <a:t>ATTRIBUTES</a:t>
                  </a:r>
                </a:p>
              </p:txBody>
            </p:sp>
          </p:grpSp>
          <p:grpSp>
            <p:nvGrpSpPr>
              <p:cNvPr id="28" name="Group 27">
                <a:extLst>
                  <a:ext uri="{FF2B5EF4-FFF2-40B4-BE49-F238E27FC236}">
                    <a16:creationId xmlns="" xmlns:a16="http://schemas.microsoft.com/office/drawing/2014/main" id="{5317A63C-60BD-48A7-A280-1A7C3B634076}"/>
                  </a:ext>
                </a:extLst>
              </p:cNvPr>
              <p:cNvGrpSpPr/>
              <p:nvPr/>
            </p:nvGrpSpPr>
            <p:grpSpPr>
              <a:xfrm>
                <a:off x="1777864" y="2864983"/>
                <a:ext cx="5514684" cy="4802503"/>
                <a:chOff x="1359041" y="2905847"/>
                <a:chExt cx="6348046" cy="5528242"/>
              </a:xfrm>
            </p:grpSpPr>
            <p:pic>
              <p:nvPicPr>
                <p:cNvPr id="29" name="Graphic 28" descr="House">
                  <a:extLst>
                    <a:ext uri="{FF2B5EF4-FFF2-40B4-BE49-F238E27FC236}">
                      <a16:creationId xmlns="" xmlns:a16="http://schemas.microsoft.com/office/drawing/2014/main" id="{96CC33CE-0BAE-4E74-9058-1BB563B381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183063" y="2905847"/>
                  <a:ext cx="685800" cy="685800"/>
                </a:xfrm>
                <a:prstGeom prst="rect">
                  <a:avLst/>
                </a:prstGeom>
              </p:spPr>
            </p:pic>
            <p:pic>
              <p:nvPicPr>
                <p:cNvPr id="30" name="Graphic 29" descr="City">
                  <a:extLst>
                    <a:ext uri="{FF2B5EF4-FFF2-40B4-BE49-F238E27FC236}">
                      <a16:creationId xmlns="" xmlns:a16="http://schemas.microsoft.com/office/drawing/2014/main" id="{062C7FBB-C5B5-4C89-92ED-962D8F1459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9372177">
                  <a:off x="2513099" y="3574775"/>
                  <a:ext cx="685800" cy="685800"/>
                </a:xfrm>
                <a:prstGeom prst="rect">
                  <a:avLst/>
                </a:prstGeom>
              </p:spPr>
            </p:pic>
            <p:pic>
              <p:nvPicPr>
                <p:cNvPr id="31" name="Graphic 30" descr="Store">
                  <a:extLst>
                    <a:ext uri="{FF2B5EF4-FFF2-40B4-BE49-F238E27FC236}">
                      <a16:creationId xmlns="" xmlns:a16="http://schemas.microsoft.com/office/drawing/2014/main" id="{4054FA30-52F1-494C-9ED7-8C1FC6FAA0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41354">
                  <a:off x="5865401" y="3471820"/>
                  <a:ext cx="685800" cy="685800"/>
                </a:xfrm>
                <a:prstGeom prst="rect">
                  <a:avLst/>
                </a:prstGeom>
              </p:spPr>
            </p:pic>
            <p:grpSp>
              <p:nvGrpSpPr>
                <p:cNvPr id="32" name="Group 31">
                  <a:extLst>
                    <a:ext uri="{FF2B5EF4-FFF2-40B4-BE49-F238E27FC236}">
                      <a16:creationId xmlns="" xmlns:a16="http://schemas.microsoft.com/office/drawing/2014/main" id="{7C5CDAE0-E14F-4F33-AA62-E9BB17EA3ECD}"/>
                    </a:ext>
                  </a:extLst>
                </p:cNvPr>
                <p:cNvGrpSpPr/>
                <p:nvPr/>
              </p:nvGrpSpPr>
              <p:grpSpPr>
                <a:xfrm>
                  <a:off x="2149276" y="3591646"/>
                  <a:ext cx="4842443" cy="4842443"/>
                  <a:chOff x="-44908" y="2592160"/>
                  <a:chExt cx="8531679" cy="8531679"/>
                </a:xfrm>
              </p:grpSpPr>
              <p:sp>
                <p:nvSpPr>
                  <p:cNvPr id="42" name="Block Arc 41">
                    <a:extLst>
                      <a:ext uri="{FF2B5EF4-FFF2-40B4-BE49-F238E27FC236}">
                        <a16:creationId xmlns="" xmlns:a16="http://schemas.microsoft.com/office/drawing/2014/main" id="{C4A1E39B-1609-47F0-B0F5-183D77258706}"/>
                      </a:ext>
                    </a:extLst>
                  </p:cNvPr>
                  <p:cNvSpPr/>
                  <p:nvPr/>
                </p:nvSpPr>
                <p:spPr>
                  <a:xfrm>
                    <a:off x="576942" y="3167745"/>
                    <a:ext cx="7339105" cy="7381010"/>
                  </a:xfrm>
                  <a:prstGeom prst="blockArc">
                    <a:avLst>
                      <a:gd name="adj1" fmla="val 10686725"/>
                      <a:gd name="adj2" fmla="val 152602"/>
                      <a:gd name="adj3" fmla="val 14570"/>
                    </a:avLst>
                  </a:prstGeom>
                  <a:solidFill>
                    <a:srgbClr val="0B5940"/>
                  </a:solid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46" name="Block Arc 45">
                    <a:extLst>
                      <a:ext uri="{FF2B5EF4-FFF2-40B4-BE49-F238E27FC236}">
                        <a16:creationId xmlns="" xmlns:a16="http://schemas.microsoft.com/office/drawing/2014/main" id="{0017EFB7-A0E6-47E7-B531-712AE89D407F}"/>
                      </a:ext>
                    </a:extLst>
                  </p:cNvPr>
                  <p:cNvSpPr/>
                  <p:nvPr/>
                </p:nvSpPr>
                <p:spPr>
                  <a:xfrm>
                    <a:off x="-44908" y="2592160"/>
                    <a:ext cx="8531679" cy="8531679"/>
                  </a:xfrm>
                  <a:prstGeom prst="blockArc">
                    <a:avLst>
                      <a:gd name="adj1" fmla="val 10800000"/>
                      <a:gd name="adj2" fmla="val 9738"/>
                      <a:gd name="adj3" fmla="val 9704"/>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48" name="Block Arc 47">
                    <a:extLst>
                      <a:ext uri="{FF2B5EF4-FFF2-40B4-BE49-F238E27FC236}">
                        <a16:creationId xmlns="" xmlns:a16="http://schemas.microsoft.com/office/drawing/2014/main" id="{32E2D53E-FAC8-4314-AD3E-DF33467983AD}"/>
                      </a:ext>
                    </a:extLst>
                  </p:cNvPr>
                  <p:cNvSpPr/>
                  <p:nvPr/>
                </p:nvSpPr>
                <p:spPr>
                  <a:xfrm>
                    <a:off x="1469568" y="4106636"/>
                    <a:ext cx="5502728" cy="5502728"/>
                  </a:xfrm>
                  <a:prstGeom prst="blockArc">
                    <a:avLst>
                      <a:gd name="adj1" fmla="val 10800000"/>
                      <a:gd name="adj2" fmla="val 10597"/>
                      <a:gd name="adj3" fmla="val 1297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pic>
              <p:nvPicPr>
                <p:cNvPr id="38" name="Graphic 37" descr="Barn">
                  <a:extLst>
                    <a:ext uri="{FF2B5EF4-FFF2-40B4-BE49-F238E27FC236}">
                      <a16:creationId xmlns="" xmlns:a16="http://schemas.microsoft.com/office/drawing/2014/main" id="{191E5EF0-4DC2-471F-A5BE-8C5EB648E8A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17263687">
                  <a:off x="1643417" y="4746906"/>
                  <a:ext cx="685800" cy="685800"/>
                </a:xfrm>
                <a:prstGeom prst="rect">
                  <a:avLst/>
                </a:prstGeom>
              </p:spPr>
            </p:pic>
            <p:pic>
              <p:nvPicPr>
                <p:cNvPr id="40" name="Graphic 39" descr="Schoolhouse">
                  <a:extLst>
                    <a:ext uri="{FF2B5EF4-FFF2-40B4-BE49-F238E27FC236}">
                      <a16:creationId xmlns="" xmlns:a16="http://schemas.microsoft.com/office/drawing/2014/main" id="{3B6AEBA2-930C-4678-BD11-0306B07F82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4299008">
                  <a:off x="6776605" y="4749293"/>
                  <a:ext cx="685800" cy="685800"/>
                </a:xfrm>
                <a:prstGeom prst="rect">
                  <a:avLst/>
                </a:prstGeom>
              </p:spPr>
            </p:pic>
            <p:sp>
              <p:nvSpPr>
                <p:cNvPr id="41" name="Rectangle 40">
                  <a:extLst>
                    <a:ext uri="{FF2B5EF4-FFF2-40B4-BE49-F238E27FC236}">
                      <a16:creationId xmlns="" xmlns:a16="http://schemas.microsoft.com/office/drawing/2014/main" id="{D5E41BEF-E43C-4533-892E-5FA52B294594}"/>
                    </a:ext>
                  </a:extLst>
                </p:cNvPr>
                <p:cNvSpPr/>
                <p:nvPr/>
              </p:nvSpPr>
              <p:spPr>
                <a:xfrm>
                  <a:off x="1359041" y="6012869"/>
                  <a:ext cx="6348046" cy="150979"/>
                </a:xfrm>
                <a:prstGeom prst="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9" name="Picture 48" descr="C:\Users\Cynthia Lu\AppData\Local\Microsoft\Windows\INetCache\Content.Word\ICC_CodeOfficials-01.png">
              <a:extLst>
                <a:ext uri="{FF2B5EF4-FFF2-40B4-BE49-F238E27FC236}">
                  <a16:creationId xmlns="" xmlns:a16="http://schemas.microsoft.com/office/drawing/2014/main" id="{18AD5B1C-734E-43C2-9DEF-41CB5963F9D2}"/>
                </a:ext>
              </a:extLst>
            </p:cNvPr>
            <p:cNvPicPr/>
            <p:nvPr/>
          </p:nvPicPr>
          <p:blipFill rotWithShape="1">
            <a:blip r:embed="rId13" cstate="print">
              <a:extLst>
                <a:ext uri="{28A0092B-C50C-407E-A947-70E740481C1C}">
                  <a14:useLocalDpi xmlns:a14="http://schemas.microsoft.com/office/drawing/2010/main" val="0"/>
                </a:ext>
              </a:extLst>
            </a:blip>
            <a:srcRect l="17360" t="8695" r="66448" b="62441"/>
            <a:stretch/>
          </p:blipFill>
          <p:spPr bwMode="auto">
            <a:xfrm>
              <a:off x="3811811" y="1700632"/>
              <a:ext cx="1709061" cy="162864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883636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13254</TotalTime>
  <Words>3152</Words>
  <Application>Microsoft Office PowerPoint</Application>
  <PresentationFormat>On-screen Show (4:3)</PresentationFormat>
  <Paragraphs>184</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Presenter Only: Presentation Overview and Goals</vt:lpstr>
      <vt:lpstr>CODE OFFICIALS Building Safety Today for a  Stronger Tomorrow</vt:lpstr>
      <vt:lpstr>PowerPoint Presentation</vt:lpstr>
      <vt:lpstr>PowerPoint Presentation</vt:lpstr>
      <vt:lpstr>PowerPoint Presentation</vt:lpstr>
      <vt:lpstr>PowerPoint Presentation</vt:lpstr>
      <vt:lpstr>PowerPoint Presentation</vt:lpstr>
      <vt:lpstr>And thanks to code officials, our buildings stand, our communities prosper and our homes are safe.</vt:lpstr>
      <vt:lpstr>PowerPoint Presentation</vt:lpstr>
      <vt:lpstr>PowerPoint Presentation</vt:lpstr>
      <vt:lpstr>Their knowledge spans every aspect of the life of a building – from the bottom of the foundation to the top of the roof – and everything in between.</vt:lpstr>
      <vt:lpstr>PowerPoint Presentation</vt:lpstr>
      <vt:lpstr>PowerPoint Presentation</vt:lpstr>
      <vt:lpstr>PowerPoint Presentation</vt:lpstr>
      <vt:lpstr>PowerPoint Presentation</vt:lpstr>
      <vt:lpstr>PowerPoint Presentation</vt:lpstr>
      <vt:lpstr>PowerPoint Presentation</vt:lpstr>
      <vt:lpstr>CODE OFFICIALS Building Safety Today for a  Stronger Tomorrow</vt:lpstr>
      <vt:lpstr>PowerPoint Presentation</vt:lpstr>
      <vt:lpstr>Code Officials in Action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Lu</dc:creator>
  <cp:lastModifiedBy>Duane Acoba</cp:lastModifiedBy>
  <cp:revision>232</cp:revision>
  <dcterms:created xsi:type="dcterms:W3CDTF">2017-08-17T17:53:26Z</dcterms:created>
  <dcterms:modified xsi:type="dcterms:W3CDTF">2017-09-21T16:07:33Z</dcterms:modified>
</cp:coreProperties>
</file>